
<file path=[Content_Types].xml><?xml version="1.0" encoding="utf-8"?>
<Types xmlns="http://schemas.openxmlformats.org/package/2006/content-types">
  <Default Extension="xlsx" ContentType="application/vnd.openxmlformats-officedocument.spreadsheetml.sheet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</p:sld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37" Type="http://schemas.openxmlformats.org/officeDocument/2006/relationships/viewProps" Target="viewProps.xml"/><Relationship Id="rId36" Type="http://schemas.openxmlformats.org/officeDocument/2006/relationships/presProps" Target="presProps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模块数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explosion val="0"/>
          <c:dPt>
            <c:idx val="0"/>
            <c:bubble3D val="0"/>
            <c:spPr>
              <a:solidFill>
                <a:srgbClr val="1E3A5F"/>
              </a:solidFill>
              <a:effectLst/>
            </c:spPr>
          </c:dPt>
          <c:dPt>
            <c:idx val="1"/>
            <c:bubble3D val="0"/>
            <c:spPr>
              <a:solidFill>
                <a:srgbClr val="EA580C"/>
              </a:solidFill>
              <a:effectLst/>
            </c:spPr>
          </c:dPt>
          <c:dPt>
            <c:idx val="2"/>
            <c:bubble3D val="0"/>
            <c:spPr>
              <a:solidFill>
                <a:srgbClr val="2D5A8C"/>
              </a:solidFill>
              <a:effectLst/>
            </c:spPr>
          </c:dPt>
          <c:dLbls>
            <c:dLbl>
              <c:idx val="0"/>
              <c:layout/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1000" b="0" i="0" u="none" strike="noStrike" kern="1200" baseline="0">
                      <a:solidFill>
                        <a:srgbClr val="FFFFFF"/>
                      </a:solidFill>
                      <a:latin typeface="Arial" panose="020B0604020202090204"/>
                      <a:ea typeface="+mn-ea"/>
                      <a:cs typeface="+mn-cs"/>
                    </a:defRPr>
                  </a:pPr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1000" b="0" i="0" u="none" strike="noStrike" kern="1200" baseline="0">
                      <a:solidFill>
                        <a:srgbClr val="FFFFFF"/>
                      </a:solidFill>
                      <a:latin typeface="Arial" panose="020B0604020202090204"/>
                      <a:ea typeface="+mn-ea"/>
                      <a:cs typeface="+mn-cs"/>
                    </a:defRPr>
                  </a:pPr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1000" b="0" i="0" u="none" strike="noStrike" kern="1200" baseline="0">
                      <a:solidFill>
                        <a:srgbClr val="FFFFFF"/>
                      </a:solidFill>
                      <a:latin typeface="Arial" panose="020B0604020202090204"/>
                      <a:ea typeface="+mn-ea"/>
                      <a:cs typeface="+mn-cs"/>
                    </a:defRPr>
                  </a:pPr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800" b="0" i="0" u="none" strike="noStrike" kern="1200" baseline="0">
                    <a:solidFill>
                      <a:srgbClr val="000000"/>
                    </a:solidFill>
                    <a:latin typeface="Arial" panose="020B0604020202090204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Sheet1!$A$2:$A$4</c:f>
              <c:strCache>
                <c:ptCount val="3"/>
                <c:pt idx="0">
                  <c:v>德育管理</c:v>
                </c:pt>
                <c:pt idx="1">
                  <c:v>总务管理</c:v>
                </c:pt>
                <c:pt idx="2">
                  <c:v>校务管理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</c:v>
                </c:pt>
                <c:pt idx="1">
                  <c:v>7</c:v>
                </c:pt>
                <c:pt idx="2">
                  <c:v>6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span"/>
    <c:showDLblsOverMax val="0"/>
    <c:extLst>
      <c:ext uri="{0b15fc19-7d7d-44ad-8c2d-2c3a37ce22c3}">
        <chartProps xmlns="https://web.wps.cn/et/2018/main" chartId="{a724ae74-8e24-489a-b54e-c834216b889e}"/>
      </c:ext>
    </c:extLst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学校数量</c:v>
                </c:pt>
              </c:strCache>
            </c:strRef>
          </c:tx>
          <c:spPr>
            <a:solidFill>
              <a:srgbClr val="EA580C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rgbClr val="475569"/>
                    </a:solidFill>
                    <a:latin typeface="Arial" panose="020B0604020202090204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Sheet1!$A$2:$A$6</c:f>
              <c:strCache>
                <c:ptCount val="5"/>
                <c:pt idx="0">
                  <c:v>小学</c:v>
                </c:pt>
                <c:pt idx="1">
                  <c:v>初中</c:v>
                </c:pt>
                <c:pt idx="2">
                  <c:v>高中</c:v>
                </c:pt>
                <c:pt idx="3">
                  <c:v>职校</c:v>
                </c:pt>
                <c:pt idx="4">
                  <c:v>一贯制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 cmpd="sng" algn="ctr">
            <a:solidFill>
              <a:srgbClr val="888888"/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rgbClr val="475569"/>
                </a:solidFill>
                <a:latin typeface="Arial" panose="020B0604020202090204"/>
                <a:ea typeface="+mn-ea"/>
                <a:cs typeface="+mn-cs"/>
              </a:defRPr>
            </a:pPr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200" b="0" i="0" u="none" strike="noStrike" kern="1200" baseline="0">
                <a:solidFill>
                  <a:srgbClr val="000000"/>
                </a:solidFill>
                <a:latin typeface="Arial" panose="020B0604020202090204"/>
                <a:ea typeface="+mn-ea"/>
                <a:cs typeface="+mn-cs"/>
              </a:defRPr>
            </a:pPr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0"/>
    <c:extLst>
      <c:ext uri="{0b15fc19-7d7d-44ad-8c2d-2c3a37ce22c3}">
        <chartProps xmlns="https://web.wps.cn/et/2018/main" chartId="{9dee0d61-2541-4154-b758-4aef15f98630}"/>
      </c:ext>
    </c:extLst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各位领导好，今天介绍师易智慧校园一体化管理平台。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分五个部分：平台概览、核心功能、更多功能、AI赋能、案例与合作。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平台定位、架构与功能全景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师易是一体化平台，3大业务域，17个功能模块，已服务10+学校。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四层架构：用户端、应用层、服务层、数据层。私有化部署，数据安全。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七大核心功能详解与数据场景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门禁是校园安全第一道防线。三种通行方式，日均5000+次，识别率99.8%。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门禁是校园安全第一道防线。三种通行方式，日均5000+次，识别率99.8%。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校园消费解决现金管理难题。双钱包、全渠道、日均3000+笔，账目准确率100%。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校园消费解决现金管理难题。双钱包、全渠道、日均3000+笔，账目准确率100%。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综评是德育核心。三层指标+AI评价+五维分析。评价效率提升80%，覆盖全校学生。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综评是德育核心。三层指标+AI评价+五维分析。评价效率提升80%，覆盖全校学生。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请假管理解决纸质请假难题。线上申请、规则审批、全流程留痕。平均审批&lt;2分钟。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请假管理解决纸质请假难题。线上申请、规则审批、全流程留痕。平均审批&lt;2分钟。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访客管理解决外来人员管理难题。线上预约、审批通行、记录追溯。日均50+访客。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访客管理解决外来人员管理难题。线上预约、审批通行、记录追溯。日均50+访客。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知识库解决文档管理难题。文档统一管理、内容搜索、AI问答。永久免费，AI按需增值。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知识库解决文档管理难题。文档统一管理、内容搜索、AI问答。永久免费，AI按需增值。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校园电话解决学生通讯问题。家长代拨、通话记录、费用管控、白名单管理。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总务管理、德育校务功能概览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AI智能评价与校园知识库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AI赋能三大场景：智能评价、知识库问答、考勤助手。功能模块分布饼图。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合作学校、实施效果与平台优势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已服务10+所学校，覆盖小学、初中、高中、职校。右侧为学校类型分布图。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感谢，欢迎提问。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/Users/xixue/Library/CloudStorage/SynologyDrive-myspace/客户端项目/德育校务模块PPT/images/bg-cover_2560x1440.jp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172A">
              <a:alpha val="60000"/>
            </a:srgbClr>
          </a:solidFill>
        </p:spPr>
      </p:sp>
      <p:sp>
        <p:nvSpPr>
          <p:cNvPr id="5" name="Text 1"/>
          <p:cNvSpPr/>
          <p:nvPr/>
        </p:nvSpPr>
        <p:spPr>
          <a:xfrm>
            <a:off x="731520" y="914400"/>
            <a:ext cx="457200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FB923C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</a:t>
            </a:r>
            <a:endParaRPr lang="en-US" sz="1600" dirty="0"/>
          </a:p>
        </p:txBody>
      </p:sp>
      <p:sp>
        <p:nvSpPr>
          <p:cNvPr id="6" name="Text 2"/>
          <p:cNvSpPr/>
          <p:nvPr/>
        </p:nvSpPr>
        <p:spPr>
          <a:xfrm>
            <a:off x="731520" y="1371600"/>
            <a:ext cx="6400800" cy="9144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000" b="1" kern="0" spc="250" dirty="0">
                <a:solidFill>
                  <a:srgbClr val="FFFFFF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一体化智慧校园管理平台</a:t>
            </a:r>
            <a:endParaRPr lang="en-US" sz="4000" dirty="0"/>
          </a:p>
        </p:txBody>
      </p:sp>
      <p:sp>
        <p:nvSpPr>
          <p:cNvPr id="7" name="Text 3"/>
          <p:cNvSpPr/>
          <p:nvPr/>
        </p:nvSpPr>
        <p:spPr>
          <a:xfrm>
            <a:off x="731520" y="2377440"/>
            <a:ext cx="64008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500" dirty="0">
                <a:solidFill>
                  <a:srgbClr val="CBD5E1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门禁 · 消费 · 考勤 · 评价 · 请假 · 访客 · 知识库 · AI</a:t>
            </a:r>
            <a:endParaRPr lang="en-US" sz="1500" dirty="0"/>
          </a:p>
        </p:txBody>
      </p:sp>
      <p:sp>
        <p:nvSpPr>
          <p:cNvPr id="8" name="Text 4"/>
          <p:cNvSpPr/>
          <p:nvPr/>
        </p:nvSpPr>
        <p:spPr>
          <a:xfrm>
            <a:off x="731520" y="2926080"/>
            <a:ext cx="548640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让校园管理更智能、更高效、更安全</a:t>
            </a:r>
            <a:endParaRPr lang="en-US" sz="1400" dirty="0"/>
          </a:p>
        </p:txBody>
      </p:sp>
      <p:sp>
        <p:nvSpPr>
          <p:cNvPr id="9" name="Text 5"/>
          <p:cNvSpPr/>
          <p:nvPr/>
        </p:nvSpPr>
        <p:spPr>
          <a:xfrm>
            <a:off x="731520" y="4114800"/>
            <a:ext cx="27432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CBD5E1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2026年7月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目录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今天讲五件事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371600"/>
            <a:ext cx="256032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57200" y="1371600"/>
            <a:ext cx="36576" cy="1280160"/>
          </a:xfrm>
          <a:prstGeom prst="rect">
            <a:avLst/>
          </a:prstGeom>
          <a:solidFill>
            <a:srgbClr val="EA580C"/>
          </a:solidFill>
        </p:spPr>
      </p:sp>
      <p:sp>
        <p:nvSpPr>
          <p:cNvPr id="7" name="Text 4"/>
          <p:cNvSpPr/>
          <p:nvPr/>
        </p:nvSpPr>
        <p:spPr>
          <a:xfrm>
            <a:off x="594360" y="1508760"/>
            <a:ext cx="640080" cy="54864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EA580C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01</a:t>
            </a:r>
            <a:endParaRPr lang="en-US" sz="2400" dirty="0"/>
          </a:p>
        </p:txBody>
      </p:sp>
      <p:sp>
        <p:nvSpPr>
          <p:cNvPr id="8" name="Text 5"/>
          <p:cNvSpPr/>
          <p:nvPr/>
        </p:nvSpPr>
        <p:spPr>
          <a:xfrm>
            <a:off x="1280160" y="1554480"/>
            <a:ext cx="155448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平台概览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1280160" y="1938528"/>
            <a:ext cx="155448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平台定位、架构与功能全景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3291840" y="1371600"/>
            <a:ext cx="256032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291840" y="1371600"/>
            <a:ext cx="36576" cy="1280160"/>
          </a:xfrm>
          <a:prstGeom prst="rect">
            <a:avLst/>
          </a:prstGeom>
          <a:solidFill>
            <a:srgbClr val="EA580C"/>
          </a:solidFill>
        </p:spPr>
      </p:sp>
      <p:sp>
        <p:nvSpPr>
          <p:cNvPr id="12" name="Text 9"/>
          <p:cNvSpPr/>
          <p:nvPr/>
        </p:nvSpPr>
        <p:spPr>
          <a:xfrm>
            <a:off x="3429000" y="1508760"/>
            <a:ext cx="640080" cy="54864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EA580C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02</a:t>
            </a:r>
            <a:endParaRPr lang="en-US" sz="2400" dirty="0"/>
          </a:p>
        </p:txBody>
      </p:sp>
      <p:sp>
        <p:nvSpPr>
          <p:cNvPr id="13" name="Text 10"/>
          <p:cNvSpPr/>
          <p:nvPr/>
        </p:nvSpPr>
        <p:spPr>
          <a:xfrm>
            <a:off x="4114800" y="1554480"/>
            <a:ext cx="155448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核心功能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4114800" y="1938528"/>
            <a:ext cx="155448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七大核心功能详解与数据场景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6126480" y="1371600"/>
            <a:ext cx="256032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6126480" y="1371600"/>
            <a:ext cx="36576" cy="1280160"/>
          </a:xfrm>
          <a:prstGeom prst="rect">
            <a:avLst/>
          </a:prstGeom>
          <a:solidFill>
            <a:srgbClr val="EA580C"/>
          </a:solidFill>
        </p:spPr>
      </p:sp>
      <p:sp>
        <p:nvSpPr>
          <p:cNvPr id="17" name="Text 14"/>
          <p:cNvSpPr/>
          <p:nvPr/>
        </p:nvSpPr>
        <p:spPr>
          <a:xfrm>
            <a:off x="6263640" y="1508760"/>
            <a:ext cx="640080" cy="54864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EA580C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03</a:t>
            </a:r>
            <a:endParaRPr lang="en-US" sz="2400" dirty="0"/>
          </a:p>
        </p:txBody>
      </p:sp>
      <p:sp>
        <p:nvSpPr>
          <p:cNvPr id="18" name="Text 15"/>
          <p:cNvSpPr/>
          <p:nvPr/>
        </p:nvSpPr>
        <p:spPr>
          <a:xfrm>
            <a:off x="6949440" y="1554480"/>
            <a:ext cx="155448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更多功能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6949440" y="1938528"/>
            <a:ext cx="155448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总务管理、德育校务功能概览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1874520" y="2880360"/>
            <a:ext cx="256032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1" name="Shape 18"/>
          <p:cNvSpPr/>
          <p:nvPr/>
        </p:nvSpPr>
        <p:spPr>
          <a:xfrm>
            <a:off x="1874520" y="2880360"/>
            <a:ext cx="36576" cy="1280160"/>
          </a:xfrm>
          <a:prstGeom prst="rect">
            <a:avLst/>
          </a:prstGeom>
          <a:solidFill>
            <a:srgbClr val="EA580C"/>
          </a:solidFill>
        </p:spPr>
      </p:sp>
      <p:sp>
        <p:nvSpPr>
          <p:cNvPr id="22" name="Text 19"/>
          <p:cNvSpPr/>
          <p:nvPr/>
        </p:nvSpPr>
        <p:spPr>
          <a:xfrm>
            <a:off x="2011680" y="3017520"/>
            <a:ext cx="640080" cy="54864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EA580C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04</a:t>
            </a:r>
            <a:endParaRPr lang="en-US" sz="2400" dirty="0"/>
          </a:p>
        </p:txBody>
      </p:sp>
      <p:sp>
        <p:nvSpPr>
          <p:cNvPr id="23" name="Text 20"/>
          <p:cNvSpPr/>
          <p:nvPr/>
        </p:nvSpPr>
        <p:spPr>
          <a:xfrm>
            <a:off x="2697480" y="3063240"/>
            <a:ext cx="155448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AI赋能</a:t>
            </a:r>
            <a:endParaRPr lang="en-US" sz="1500" dirty="0"/>
          </a:p>
        </p:txBody>
      </p:sp>
      <p:sp>
        <p:nvSpPr>
          <p:cNvPr id="24" name="Text 21"/>
          <p:cNvSpPr/>
          <p:nvPr/>
        </p:nvSpPr>
        <p:spPr>
          <a:xfrm>
            <a:off x="2697480" y="3447288"/>
            <a:ext cx="155448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AI智能评价与校园知识库</a:t>
            </a:r>
            <a:endParaRPr lang="en-US" sz="1100" dirty="0"/>
          </a:p>
        </p:txBody>
      </p:sp>
      <p:sp>
        <p:nvSpPr>
          <p:cNvPr id="25" name="Shape 22"/>
          <p:cNvSpPr/>
          <p:nvPr/>
        </p:nvSpPr>
        <p:spPr>
          <a:xfrm>
            <a:off x="4709160" y="2880360"/>
            <a:ext cx="256032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6" name="Shape 23"/>
          <p:cNvSpPr/>
          <p:nvPr/>
        </p:nvSpPr>
        <p:spPr>
          <a:xfrm>
            <a:off x="4709160" y="2880360"/>
            <a:ext cx="36576" cy="1280160"/>
          </a:xfrm>
          <a:prstGeom prst="rect">
            <a:avLst/>
          </a:prstGeom>
          <a:solidFill>
            <a:srgbClr val="EA580C"/>
          </a:solidFill>
        </p:spPr>
      </p:sp>
      <p:sp>
        <p:nvSpPr>
          <p:cNvPr id="27" name="Text 24"/>
          <p:cNvSpPr/>
          <p:nvPr/>
        </p:nvSpPr>
        <p:spPr>
          <a:xfrm>
            <a:off x="4846320" y="3017520"/>
            <a:ext cx="640080" cy="54864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EA580C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05</a:t>
            </a:r>
            <a:endParaRPr lang="en-US" sz="2400" dirty="0"/>
          </a:p>
        </p:txBody>
      </p:sp>
      <p:sp>
        <p:nvSpPr>
          <p:cNvPr id="28" name="Text 25"/>
          <p:cNvSpPr/>
          <p:nvPr/>
        </p:nvSpPr>
        <p:spPr>
          <a:xfrm>
            <a:off x="5532120" y="3063240"/>
            <a:ext cx="155448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案例与合作</a:t>
            </a:r>
            <a:endParaRPr lang="en-US" sz="1500" dirty="0"/>
          </a:p>
        </p:txBody>
      </p:sp>
      <p:sp>
        <p:nvSpPr>
          <p:cNvPr id="29" name="Text 26"/>
          <p:cNvSpPr/>
          <p:nvPr/>
        </p:nvSpPr>
        <p:spPr>
          <a:xfrm>
            <a:off x="5532120" y="3447288"/>
            <a:ext cx="155448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合作学校、实施效果与平台优势</a:t>
            </a:r>
            <a:endParaRPr lang="en-US" sz="1100" dirty="0"/>
          </a:p>
        </p:txBody>
      </p:sp>
      <p:sp>
        <p:nvSpPr>
          <p:cNvPr id="30" name="Shape 27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平台介绍</a:t>
            </a:r>
            <a:endParaRPr lang="en-US" sz="1000" dirty="0"/>
          </a:p>
        </p:txBody>
      </p:sp>
      <p:sp>
        <p:nvSpPr>
          <p:cNvPr id="32" name="Text 29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2 / 32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EA580C"/>
          </a:solidFill>
        </p:spPr>
      </p:sp>
      <p:sp>
        <p:nvSpPr>
          <p:cNvPr id="4" name="Text 1"/>
          <p:cNvSpPr/>
          <p:nvPr/>
        </p:nvSpPr>
        <p:spPr>
          <a:xfrm>
            <a:off x="731520" y="1097280"/>
            <a:ext cx="18288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kern="0" spc="200" dirty="0">
                <a:solidFill>
                  <a:srgbClr val="EA580C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01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31520" y="1554480"/>
            <a:ext cx="7315200" cy="10972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400" b="1" kern="0" spc="250" dirty="0">
                <a:solidFill>
                  <a:srgbClr val="FFFFFF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平台概览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731520" y="2834640"/>
            <a:ext cx="73152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平台定位、架构与功能全景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平台介绍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3 / 32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师易智慧校园是什么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一体化智慧校园管理平台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371600"/>
            <a:ext cx="4114800" cy="2926080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57200" y="1371600"/>
            <a:ext cx="54864" cy="2926080"/>
          </a:xfrm>
          <a:prstGeom prst="rect">
            <a:avLst/>
          </a:prstGeom>
          <a:solidFill>
            <a:srgbClr val="EA580C"/>
          </a:solidFill>
        </p:spPr>
      </p:sp>
      <p:sp>
        <p:nvSpPr>
          <p:cNvPr id="7" name="Text 4"/>
          <p:cNvSpPr/>
          <p:nvPr/>
        </p:nvSpPr>
        <p:spPr>
          <a:xfrm>
            <a:off x="731520" y="1645920"/>
            <a:ext cx="3566160" cy="237744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80000"/>
              </a:lnSpc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师易智慧校园是面向中小学及职业院校的一体化管理平台，覆盖德育管理、总务管理、校务管理三大业务域，提供门禁、消费、考勤、评价、请假、访客、知识库等核心功能，通过AI赋能实现校园管理智能化。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4846320" y="1371600"/>
            <a:ext cx="411480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4846320" y="1371600"/>
            <a:ext cx="36576" cy="658368"/>
          </a:xfrm>
          <a:prstGeom prst="rect">
            <a:avLst/>
          </a:prstGeom>
          <a:solidFill>
            <a:srgbClr val="EA580C"/>
          </a:solidFill>
        </p:spPr>
      </p:sp>
      <p:sp>
        <p:nvSpPr>
          <p:cNvPr id="10" name="Text 7"/>
          <p:cNvSpPr/>
          <p:nvPr/>
        </p:nvSpPr>
        <p:spPr>
          <a:xfrm>
            <a:off x="5029200" y="1463040"/>
            <a:ext cx="73152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EA580C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5852160" y="1417320"/>
            <a:ext cx="292608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大业务域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5852160" y="1691640"/>
            <a:ext cx="2926080" cy="228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德育 · 总务 · 校务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4846320" y="2167128"/>
            <a:ext cx="411480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4846320" y="2167128"/>
            <a:ext cx="36576" cy="658368"/>
          </a:xfrm>
          <a:prstGeom prst="rect">
            <a:avLst/>
          </a:prstGeom>
          <a:solidFill>
            <a:srgbClr val="EA580C"/>
          </a:solidFill>
        </p:spPr>
      </p:sp>
      <p:sp>
        <p:nvSpPr>
          <p:cNvPr id="15" name="Text 12"/>
          <p:cNvSpPr/>
          <p:nvPr/>
        </p:nvSpPr>
        <p:spPr>
          <a:xfrm>
            <a:off x="5029200" y="2258568"/>
            <a:ext cx="73152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EA580C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17</a:t>
            </a:r>
            <a:endParaRPr lang="en-US" sz="2200" dirty="0"/>
          </a:p>
        </p:txBody>
      </p:sp>
      <p:sp>
        <p:nvSpPr>
          <p:cNvPr id="16" name="Text 13"/>
          <p:cNvSpPr/>
          <p:nvPr/>
        </p:nvSpPr>
        <p:spPr>
          <a:xfrm>
            <a:off x="5852160" y="2212848"/>
            <a:ext cx="292608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功能模块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5852160" y="2487168"/>
            <a:ext cx="2926080" cy="228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覆盖校园管理全流程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4846320" y="2962656"/>
            <a:ext cx="411480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9" name="Shape 16"/>
          <p:cNvSpPr/>
          <p:nvPr/>
        </p:nvSpPr>
        <p:spPr>
          <a:xfrm>
            <a:off x="4846320" y="2962656"/>
            <a:ext cx="36576" cy="658368"/>
          </a:xfrm>
          <a:prstGeom prst="rect">
            <a:avLst/>
          </a:prstGeom>
          <a:solidFill>
            <a:srgbClr val="EA580C"/>
          </a:solidFill>
        </p:spPr>
      </p:sp>
      <p:sp>
        <p:nvSpPr>
          <p:cNvPr id="20" name="Text 17"/>
          <p:cNvSpPr/>
          <p:nvPr/>
        </p:nvSpPr>
        <p:spPr>
          <a:xfrm>
            <a:off x="5029200" y="3054096"/>
            <a:ext cx="73152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EA580C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10+</a:t>
            </a:r>
            <a:endParaRPr lang="en-US" sz="2200" dirty="0"/>
          </a:p>
        </p:txBody>
      </p:sp>
      <p:sp>
        <p:nvSpPr>
          <p:cNvPr id="21" name="Text 18"/>
          <p:cNvSpPr/>
          <p:nvPr/>
        </p:nvSpPr>
        <p:spPr>
          <a:xfrm>
            <a:off x="5852160" y="3008376"/>
            <a:ext cx="292608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合作学校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5852160" y="3282696"/>
            <a:ext cx="2926080" cy="228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中小学及职业院校</a:t>
            </a:r>
            <a:endParaRPr lang="en-US" sz="1100" dirty="0"/>
          </a:p>
        </p:txBody>
      </p:sp>
      <p:sp>
        <p:nvSpPr>
          <p:cNvPr id="23" name="Shape 20"/>
          <p:cNvSpPr/>
          <p:nvPr/>
        </p:nvSpPr>
        <p:spPr>
          <a:xfrm>
            <a:off x="4846320" y="3758184"/>
            <a:ext cx="411480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846320" y="3758184"/>
            <a:ext cx="36576" cy="658368"/>
          </a:xfrm>
          <a:prstGeom prst="rect">
            <a:avLst/>
          </a:prstGeom>
          <a:solidFill>
            <a:srgbClr val="EA580C"/>
          </a:solidFill>
        </p:spPr>
      </p:sp>
      <p:sp>
        <p:nvSpPr>
          <p:cNvPr id="25" name="Text 22"/>
          <p:cNvSpPr/>
          <p:nvPr/>
        </p:nvSpPr>
        <p:spPr>
          <a:xfrm>
            <a:off x="5029200" y="3849624"/>
            <a:ext cx="73152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EA580C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AI</a:t>
            </a:r>
            <a:endParaRPr lang="en-US" sz="2200" dirty="0"/>
          </a:p>
        </p:txBody>
      </p:sp>
      <p:sp>
        <p:nvSpPr>
          <p:cNvPr id="26" name="Text 23"/>
          <p:cNvSpPr/>
          <p:nvPr/>
        </p:nvSpPr>
        <p:spPr>
          <a:xfrm>
            <a:off x="5852160" y="3803904"/>
            <a:ext cx="292608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智能赋能</a:t>
            </a:r>
            <a:endParaRPr lang="en-US" sz="1400" dirty="0"/>
          </a:p>
        </p:txBody>
      </p:sp>
      <p:sp>
        <p:nvSpPr>
          <p:cNvPr id="27" name="Text 24"/>
          <p:cNvSpPr/>
          <p:nvPr/>
        </p:nvSpPr>
        <p:spPr>
          <a:xfrm>
            <a:off x="5852160" y="4078224"/>
            <a:ext cx="2926080" cy="228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评价 · 知识库 · 问答</a:t>
            </a:r>
            <a:endParaRPr lang="en-US" sz="1100" dirty="0"/>
          </a:p>
        </p:txBody>
      </p:sp>
      <p:sp>
        <p:nvSpPr>
          <p:cNvPr id="28" name="Shape 25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平台介绍</a:t>
            </a:r>
            <a:endParaRPr lang="en-US" sz="1000" dirty="0"/>
          </a:p>
        </p:txBody>
      </p:sp>
      <p:sp>
        <p:nvSpPr>
          <p:cNvPr id="30" name="Text 27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4 / 32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平台技术架构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Vue3 + SpringBoot · 前后端分离 · 多端覆盖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371600"/>
            <a:ext cx="8229600" cy="594360"/>
          </a:xfrm>
          <a:prstGeom prst="roundRect">
            <a:avLst>
              <a:gd name="adj" fmla="val 9231"/>
            </a:avLst>
          </a:prstGeom>
          <a:solidFill>
            <a:srgbClr val="FFF7ED"/>
          </a:solidFill>
          <a:ln w="19050">
            <a:solidFill>
              <a:srgbClr val="EA580C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457200" y="1371600"/>
            <a:ext cx="54864" cy="594360"/>
          </a:xfrm>
          <a:prstGeom prst="rect">
            <a:avLst/>
          </a:prstGeom>
          <a:solidFill>
            <a:srgbClr val="EA580C"/>
          </a:solidFill>
        </p:spPr>
      </p:sp>
      <p:sp>
        <p:nvSpPr>
          <p:cNvPr id="7" name="Text 4"/>
          <p:cNvSpPr/>
          <p:nvPr/>
        </p:nvSpPr>
        <p:spPr>
          <a:xfrm>
            <a:off x="594360" y="1371600"/>
            <a:ext cx="1097280" cy="5943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EA580C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用户端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1737360" y="1371600"/>
            <a:ext cx="6766560" cy="5943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PC管理端    ·    微信小程序    ·    H5移动端    ·    门禁设备端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457200" y="2057400"/>
            <a:ext cx="8229600" cy="594360"/>
          </a:xfrm>
          <a:prstGeom prst="roundRect">
            <a:avLst>
              <a:gd name="adj" fmla="val 9231"/>
            </a:avLst>
          </a:prstGeom>
          <a:solidFill>
            <a:srgbClr val="EFF6FF"/>
          </a:solidFill>
          <a:ln w="19050">
            <a:solidFill>
              <a:srgbClr val="1E3A5F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457200" y="2057400"/>
            <a:ext cx="54864" cy="594360"/>
          </a:xfrm>
          <a:prstGeom prst="rect">
            <a:avLst/>
          </a:prstGeom>
          <a:solidFill>
            <a:srgbClr val="1E3A5F"/>
          </a:solidFill>
        </p:spPr>
      </p:sp>
      <p:sp>
        <p:nvSpPr>
          <p:cNvPr id="11" name="Text 8"/>
          <p:cNvSpPr/>
          <p:nvPr/>
        </p:nvSpPr>
        <p:spPr>
          <a:xfrm>
            <a:off x="594360" y="2057400"/>
            <a:ext cx="1097280" cy="5943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3A5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应用层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1737360" y="2057400"/>
            <a:ext cx="6766560" cy="5943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德育管理    ·    总务管理    ·    校务管理    ·    AI智能服务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57200" y="2743200"/>
            <a:ext cx="8229600" cy="594360"/>
          </a:xfrm>
          <a:prstGeom prst="roundRect">
            <a:avLst>
              <a:gd name="adj" fmla="val 9231"/>
            </a:avLst>
          </a:prstGeom>
          <a:solidFill>
            <a:srgbClr val="F0F9FF"/>
          </a:solidFill>
          <a:ln w="19050">
            <a:solidFill>
              <a:srgbClr val="2D5A8C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457200" y="2743200"/>
            <a:ext cx="54864" cy="594360"/>
          </a:xfrm>
          <a:prstGeom prst="rect">
            <a:avLst/>
          </a:prstGeom>
          <a:solidFill>
            <a:srgbClr val="2D5A8C"/>
          </a:solidFill>
        </p:spPr>
      </p:sp>
      <p:sp>
        <p:nvSpPr>
          <p:cNvPr id="15" name="Text 12"/>
          <p:cNvSpPr/>
          <p:nvPr/>
        </p:nvSpPr>
        <p:spPr>
          <a:xfrm>
            <a:off x="594360" y="2743200"/>
            <a:ext cx="1097280" cy="5943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2D5A8C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服务层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1737360" y="2743200"/>
            <a:ext cx="6766560" cy="5943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SpringBoot微服务    ·    权限管理(RBAC)    ·    消息推送    ·    文件存储OSS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57200" y="3429000"/>
            <a:ext cx="8229600" cy="594360"/>
          </a:xfrm>
          <a:prstGeom prst="roundRect">
            <a:avLst>
              <a:gd name="adj" fmla="val 9231"/>
            </a:avLst>
          </a:prstGeom>
          <a:solidFill>
            <a:srgbClr val="ECFDF5"/>
          </a:solidFill>
          <a:ln w="19050">
            <a:solidFill>
              <a:srgbClr val="059669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457200" y="3429000"/>
            <a:ext cx="54864" cy="594360"/>
          </a:xfrm>
          <a:prstGeom prst="rect">
            <a:avLst/>
          </a:prstGeom>
          <a:solidFill>
            <a:srgbClr val="059669"/>
          </a:solidFill>
        </p:spPr>
      </p:sp>
      <p:sp>
        <p:nvSpPr>
          <p:cNvPr id="19" name="Text 16"/>
          <p:cNvSpPr/>
          <p:nvPr/>
        </p:nvSpPr>
        <p:spPr>
          <a:xfrm>
            <a:off x="594360" y="3429000"/>
            <a:ext cx="1097280" cy="5943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596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数据层</a:t>
            </a:r>
            <a:endParaRPr lang="en-US" sz="1300" dirty="0"/>
          </a:p>
        </p:txBody>
      </p:sp>
      <p:sp>
        <p:nvSpPr>
          <p:cNvPr id="20" name="Text 17"/>
          <p:cNvSpPr/>
          <p:nvPr/>
        </p:nvSpPr>
        <p:spPr>
          <a:xfrm>
            <a:off x="1737360" y="3429000"/>
            <a:ext cx="6766560" cy="5943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MySQL数据库    ·    Redis缓存    ·    Faiss向量索引    ·    私有化部署</a:t>
            </a:r>
            <a:endParaRPr lang="en-US" sz="1200" dirty="0"/>
          </a:p>
        </p:txBody>
      </p:sp>
      <p:sp>
        <p:nvSpPr>
          <p:cNvPr id="21" name="Shape 18"/>
          <p:cNvSpPr/>
          <p:nvPr/>
        </p:nvSpPr>
        <p:spPr>
          <a:xfrm>
            <a:off x="457200" y="4160520"/>
            <a:ext cx="8229600" cy="41148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40080" y="4187952"/>
            <a:ext cx="7863840" cy="34747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私有化部署 · 数据不出校园 · 支持定制开发 · 半天上线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平台介绍</a:t>
            </a:r>
            <a:endParaRPr lang="en-US" sz="1000" dirty="0"/>
          </a:p>
        </p:txBody>
      </p:sp>
      <p:sp>
        <p:nvSpPr>
          <p:cNvPr id="25" name="Text 22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5 / 32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功能全景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覆盖德育·总务·校务三大业务域，17个功能模块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75488" y="1234440"/>
            <a:ext cx="1965960" cy="10972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75488" y="1234440"/>
            <a:ext cx="36576" cy="1097280"/>
          </a:xfrm>
          <a:prstGeom prst="rect">
            <a:avLst/>
          </a:prstGeom>
          <a:solidFill>
            <a:srgbClr val="EA580C"/>
          </a:solidFill>
        </p:spPr>
      </p:sp>
      <p:sp>
        <p:nvSpPr>
          <p:cNvPr id="6" name="Text 4"/>
          <p:cNvSpPr/>
          <p:nvPr/>
        </p:nvSpPr>
        <p:spPr>
          <a:xfrm>
            <a:off x="585216" y="1325880"/>
            <a:ext cx="457200" cy="228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EA580C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85216" y="1581912"/>
            <a:ext cx="1746504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校园门禁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85216" y="1874520"/>
            <a:ext cx="174650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人脸/刷卡通行，实时轨迹，智能告警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801368" y="1325880"/>
            <a:ext cx="548640" cy="1828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8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德育</a:t>
            </a:r>
            <a:endParaRPr lang="en-US" sz="800" dirty="0"/>
          </a:p>
        </p:txBody>
      </p:sp>
      <p:sp>
        <p:nvSpPr>
          <p:cNvPr id="10" name="Shape 8"/>
          <p:cNvSpPr/>
          <p:nvPr/>
        </p:nvSpPr>
        <p:spPr>
          <a:xfrm>
            <a:off x="2551176" y="1234440"/>
            <a:ext cx="1965960" cy="10972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2551176" y="1234440"/>
            <a:ext cx="36576" cy="1097280"/>
          </a:xfrm>
          <a:prstGeom prst="rect">
            <a:avLst/>
          </a:prstGeom>
          <a:solidFill>
            <a:srgbClr val="EA580C"/>
          </a:solidFill>
        </p:spPr>
      </p:sp>
      <p:sp>
        <p:nvSpPr>
          <p:cNvPr id="12" name="Text 10"/>
          <p:cNvSpPr/>
          <p:nvPr/>
        </p:nvSpPr>
        <p:spPr>
          <a:xfrm>
            <a:off x="2660904" y="1325880"/>
            <a:ext cx="457200" cy="228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EA580C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02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2660904" y="1581912"/>
            <a:ext cx="1746504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校园消费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2660904" y="1874520"/>
            <a:ext cx="174650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双钱包账户，全渠道记录，数据看板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3877056" y="1325880"/>
            <a:ext cx="548640" cy="1828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8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总务</a:t>
            </a:r>
            <a:endParaRPr lang="en-US" sz="800" dirty="0"/>
          </a:p>
        </p:txBody>
      </p:sp>
      <p:sp>
        <p:nvSpPr>
          <p:cNvPr id="16" name="Shape 14"/>
          <p:cNvSpPr/>
          <p:nvPr/>
        </p:nvSpPr>
        <p:spPr>
          <a:xfrm>
            <a:off x="4626864" y="1234440"/>
            <a:ext cx="1965960" cy="10972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626864" y="1234440"/>
            <a:ext cx="36576" cy="1097280"/>
          </a:xfrm>
          <a:prstGeom prst="rect">
            <a:avLst/>
          </a:prstGeom>
          <a:solidFill>
            <a:srgbClr val="EA580C"/>
          </a:solidFill>
        </p:spPr>
      </p:sp>
      <p:sp>
        <p:nvSpPr>
          <p:cNvPr id="18" name="Text 16"/>
          <p:cNvSpPr/>
          <p:nvPr/>
        </p:nvSpPr>
        <p:spPr>
          <a:xfrm>
            <a:off x="4736592" y="1325880"/>
            <a:ext cx="457200" cy="228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EA580C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03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4736592" y="1581912"/>
            <a:ext cx="1746504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综合素质评价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736592" y="1874520"/>
            <a:ext cx="174650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三层指标，AI评价，拍照识别，五维分析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5952744" y="1325880"/>
            <a:ext cx="548640" cy="1828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8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德育</a:t>
            </a:r>
            <a:endParaRPr lang="en-US" sz="800" dirty="0"/>
          </a:p>
        </p:txBody>
      </p:sp>
      <p:sp>
        <p:nvSpPr>
          <p:cNvPr id="22" name="Shape 20"/>
          <p:cNvSpPr/>
          <p:nvPr/>
        </p:nvSpPr>
        <p:spPr>
          <a:xfrm>
            <a:off x="6702552" y="1234440"/>
            <a:ext cx="1965960" cy="10972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6702552" y="1234440"/>
            <a:ext cx="36576" cy="1097280"/>
          </a:xfrm>
          <a:prstGeom prst="rect">
            <a:avLst/>
          </a:prstGeom>
          <a:solidFill>
            <a:srgbClr val="EA580C"/>
          </a:solidFill>
        </p:spPr>
      </p:sp>
      <p:sp>
        <p:nvSpPr>
          <p:cNvPr id="24" name="Text 22"/>
          <p:cNvSpPr/>
          <p:nvPr/>
        </p:nvSpPr>
        <p:spPr>
          <a:xfrm>
            <a:off x="6812280" y="1325880"/>
            <a:ext cx="457200" cy="228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EA580C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04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6812280" y="1581912"/>
            <a:ext cx="1746504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请假管理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812280" y="1874520"/>
            <a:ext cx="174650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线上申请，规则审批，全流程留痕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8028432" y="1325880"/>
            <a:ext cx="548640" cy="1828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8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校务</a:t>
            </a:r>
            <a:endParaRPr lang="en-US" sz="800" dirty="0"/>
          </a:p>
        </p:txBody>
      </p:sp>
      <p:sp>
        <p:nvSpPr>
          <p:cNvPr id="28" name="Shape 26"/>
          <p:cNvSpPr/>
          <p:nvPr/>
        </p:nvSpPr>
        <p:spPr>
          <a:xfrm>
            <a:off x="475488" y="2423160"/>
            <a:ext cx="1965960" cy="10972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475488" y="2423160"/>
            <a:ext cx="36576" cy="1097280"/>
          </a:xfrm>
          <a:prstGeom prst="rect">
            <a:avLst/>
          </a:prstGeom>
          <a:solidFill>
            <a:srgbClr val="EA580C"/>
          </a:solidFill>
        </p:spPr>
      </p:sp>
      <p:sp>
        <p:nvSpPr>
          <p:cNvPr id="30" name="Text 28"/>
          <p:cNvSpPr/>
          <p:nvPr/>
        </p:nvSpPr>
        <p:spPr>
          <a:xfrm>
            <a:off x="585216" y="2514600"/>
            <a:ext cx="457200" cy="228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EA580C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05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585216" y="2770632"/>
            <a:ext cx="1746504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访客管理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585216" y="3063240"/>
            <a:ext cx="174650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线上预约，审批通行，记录追溯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1801368" y="2514600"/>
            <a:ext cx="548640" cy="1828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8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校务</a:t>
            </a:r>
            <a:endParaRPr lang="en-US" sz="800" dirty="0"/>
          </a:p>
        </p:txBody>
      </p:sp>
      <p:sp>
        <p:nvSpPr>
          <p:cNvPr id="34" name="Shape 32"/>
          <p:cNvSpPr/>
          <p:nvPr/>
        </p:nvSpPr>
        <p:spPr>
          <a:xfrm>
            <a:off x="2551176" y="2423160"/>
            <a:ext cx="1965960" cy="10972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35" name="Shape 33"/>
          <p:cNvSpPr/>
          <p:nvPr/>
        </p:nvSpPr>
        <p:spPr>
          <a:xfrm>
            <a:off x="2551176" y="2423160"/>
            <a:ext cx="36576" cy="1097280"/>
          </a:xfrm>
          <a:prstGeom prst="rect">
            <a:avLst/>
          </a:prstGeom>
          <a:solidFill>
            <a:srgbClr val="EA580C"/>
          </a:solidFill>
        </p:spPr>
      </p:sp>
      <p:sp>
        <p:nvSpPr>
          <p:cNvPr id="36" name="Text 34"/>
          <p:cNvSpPr/>
          <p:nvPr/>
        </p:nvSpPr>
        <p:spPr>
          <a:xfrm>
            <a:off x="2660904" y="2514600"/>
            <a:ext cx="457200" cy="228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EA580C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06</a:t>
            </a:r>
            <a:endParaRPr lang="en-US" sz="1100" dirty="0"/>
          </a:p>
        </p:txBody>
      </p:sp>
      <p:sp>
        <p:nvSpPr>
          <p:cNvPr id="37" name="Text 35"/>
          <p:cNvSpPr/>
          <p:nvPr/>
        </p:nvSpPr>
        <p:spPr>
          <a:xfrm>
            <a:off x="2660904" y="2770632"/>
            <a:ext cx="1746504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校园知识库</a:t>
            </a:r>
            <a:endParaRPr lang="en-US" sz="1300" dirty="0"/>
          </a:p>
        </p:txBody>
      </p:sp>
      <p:sp>
        <p:nvSpPr>
          <p:cNvPr id="38" name="Text 36"/>
          <p:cNvSpPr/>
          <p:nvPr/>
        </p:nvSpPr>
        <p:spPr>
          <a:xfrm>
            <a:off x="2660904" y="3063240"/>
            <a:ext cx="174650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文档统一管理，智能搜索，AI问答</a:t>
            </a:r>
            <a:endParaRPr lang="en-US" sz="900" dirty="0"/>
          </a:p>
        </p:txBody>
      </p:sp>
      <p:sp>
        <p:nvSpPr>
          <p:cNvPr id="39" name="Text 37"/>
          <p:cNvSpPr/>
          <p:nvPr/>
        </p:nvSpPr>
        <p:spPr>
          <a:xfrm>
            <a:off x="3877056" y="2514600"/>
            <a:ext cx="548640" cy="1828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8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校务</a:t>
            </a:r>
            <a:endParaRPr lang="en-US" sz="800" dirty="0"/>
          </a:p>
        </p:txBody>
      </p:sp>
      <p:sp>
        <p:nvSpPr>
          <p:cNvPr id="40" name="Shape 38"/>
          <p:cNvSpPr/>
          <p:nvPr/>
        </p:nvSpPr>
        <p:spPr>
          <a:xfrm>
            <a:off x="4626864" y="2423160"/>
            <a:ext cx="1965960" cy="10972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41" name="Shape 39"/>
          <p:cNvSpPr/>
          <p:nvPr/>
        </p:nvSpPr>
        <p:spPr>
          <a:xfrm>
            <a:off x="4626864" y="2423160"/>
            <a:ext cx="36576" cy="1097280"/>
          </a:xfrm>
          <a:prstGeom prst="rect">
            <a:avLst/>
          </a:prstGeom>
          <a:solidFill>
            <a:srgbClr val="EA580C"/>
          </a:solidFill>
        </p:spPr>
      </p:sp>
      <p:sp>
        <p:nvSpPr>
          <p:cNvPr id="42" name="Text 40"/>
          <p:cNvSpPr/>
          <p:nvPr/>
        </p:nvSpPr>
        <p:spPr>
          <a:xfrm>
            <a:off x="4736592" y="2514600"/>
            <a:ext cx="457200" cy="228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EA580C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07</a:t>
            </a:r>
            <a:endParaRPr lang="en-US" sz="1100" dirty="0"/>
          </a:p>
        </p:txBody>
      </p:sp>
      <p:sp>
        <p:nvSpPr>
          <p:cNvPr id="43" name="Text 41"/>
          <p:cNvSpPr/>
          <p:nvPr/>
        </p:nvSpPr>
        <p:spPr>
          <a:xfrm>
            <a:off x="4736592" y="2770632"/>
            <a:ext cx="1746504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校园电话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4736592" y="3063240"/>
            <a:ext cx="174650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家长代拨，通话记录，费用管控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5952744" y="2514600"/>
            <a:ext cx="548640" cy="1828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8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总务</a:t>
            </a:r>
            <a:endParaRPr lang="en-US" sz="800" dirty="0"/>
          </a:p>
        </p:txBody>
      </p:sp>
      <p:sp>
        <p:nvSpPr>
          <p:cNvPr id="46" name="Shape 44"/>
          <p:cNvSpPr/>
          <p:nvPr/>
        </p:nvSpPr>
        <p:spPr>
          <a:xfrm>
            <a:off x="6702552" y="2423160"/>
            <a:ext cx="1965960" cy="10972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47" name="Shape 45"/>
          <p:cNvSpPr/>
          <p:nvPr/>
        </p:nvSpPr>
        <p:spPr>
          <a:xfrm>
            <a:off x="6702552" y="2423160"/>
            <a:ext cx="36576" cy="1097280"/>
          </a:xfrm>
          <a:prstGeom prst="rect">
            <a:avLst/>
          </a:prstGeom>
          <a:solidFill>
            <a:srgbClr val="EA580C"/>
          </a:solidFill>
        </p:spPr>
      </p:sp>
      <p:sp>
        <p:nvSpPr>
          <p:cNvPr id="48" name="Text 46"/>
          <p:cNvSpPr/>
          <p:nvPr/>
        </p:nvSpPr>
        <p:spPr>
          <a:xfrm>
            <a:off x="6812280" y="2514600"/>
            <a:ext cx="457200" cy="228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EA580C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08</a:t>
            </a:r>
            <a:endParaRPr lang="en-US" sz="1100" dirty="0"/>
          </a:p>
        </p:txBody>
      </p:sp>
      <p:sp>
        <p:nvSpPr>
          <p:cNvPr id="49" name="Text 47"/>
          <p:cNvSpPr/>
          <p:nvPr/>
        </p:nvSpPr>
        <p:spPr>
          <a:xfrm>
            <a:off x="6812280" y="2770632"/>
            <a:ext cx="1746504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考勤管理</a:t>
            </a:r>
            <a:endParaRPr lang="en-US" sz="1300" dirty="0"/>
          </a:p>
        </p:txBody>
      </p:sp>
      <p:sp>
        <p:nvSpPr>
          <p:cNvPr id="50" name="Text 48"/>
          <p:cNvSpPr/>
          <p:nvPr/>
        </p:nvSpPr>
        <p:spPr>
          <a:xfrm>
            <a:off x="6812280" y="3063240"/>
            <a:ext cx="174650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学生+教职工考勤，规则配置，统计报表</a:t>
            </a:r>
            <a:endParaRPr lang="en-US" sz="900" dirty="0"/>
          </a:p>
        </p:txBody>
      </p:sp>
      <p:sp>
        <p:nvSpPr>
          <p:cNvPr id="51" name="Text 49"/>
          <p:cNvSpPr/>
          <p:nvPr/>
        </p:nvSpPr>
        <p:spPr>
          <a:xfrm>
            <a:off x="8028432" y="2514600"/>
            <a:ext cx="548640" cy="1828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8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德育</a:t>
            </a:r>
            <a:endParaRPr lang="en-US" sz="800" dirty="0"/>
          </a:p>
        </p:txBody>
      </p:sp>
      <p:sp>
        <p:nvSpPr>
          <p:cNvPr id="52" name="Shape 50"/>
          <p:cNvSpPr/>
          <p:nvPr/>
        </p:nvSpPr>
        <p:spPr>
          <a:xfrm>
            <a:off x="475488" y="3611880"/>
            <a:ext cx="1965960" cy="10972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53" name="Shape 51"/>
          <p:cNvSpPr/>
          <p:nvPr/>
        </p:nvSpPr>
        <p:spPr>
          <a:xfrm>
            <a:off x="475488" y="3611880"/>
            <a:ext cx="36576" cy="1097280"/>
          </a:xfrm>
          <a:prstGeom prst="rect">
            <a:avLst/>
          </a:prstGeom>
          <a:solidFill>
            <a:srgbClr val="EA580C"/>
          </a:solidFill>
        </p:spPr>
      </p:sp>
      <p:sp>
        <p:nvSpPr>
          <p:cNvPr id="54" name="Text 52"/>
          <p:cNvSpPr/>
          <p:nvPr/>
        </p:nvSpPr>
        <p:spPr>
          <a:xfrm>
            <a:off x="585216" y="3703320"/>
            <a:ext cx="457200" cy="228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EA580C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09</a:t>
            </a:r>
            <a:endParaRPr lang="en-US" sz="1100" dirty="0"/>
          </a:p>
        </p:txBody>
      </p:sp>
      <p:sp>
        <p:nvSpPr>
          <p:cNvPr id="55" name="Text 53"/>
          <p:cNvSpPr/>
          <p:nvPr/>
        </p:nvSpPr>
        <p:spPr>
          <a:xfrm>
            <a:off x="585216" y="3959352"/>
            <a:ext cx="1746504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订餐管理</a:t>
            </a:r>
            <a:endParaRPr lang="en-US" sz="1300" dirty="0"/>
          </a:p>
        </p:txBody>
      </p:sp>
      <p:sp>
        <p:nvSpPr>
          <p:cNvPr id="56" name="Text 54"/>
          <p:cNvSpPr/>
          <p:nvPr/>
        </p:nvSpPr>
        <p:spPr>
          <a:xfrm>
            <a:off x="585216" y="4251960"/>
            <a:ext cx="174650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周期配餐，在线订餐，停餐审批</a:t>
            </a:r>
            <a:endParaRPr lang="en-US" sz="900" dirty="0"/>
          </a:p>
        </p:txBody>
      </p:sp>
      <p:sp>
        <p:nvSpPr>
          <p:cNvPr id="57" name="Text 55"/>
          <p:cNvSpPr/>
          <p:nvPr/>
        </p:nvSpPr>
        <p:spPr>
          <a:xfrm>
            <a:off x="1801368" y="3703320"/>
            <a:ext cx="548640" cy="1828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8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总务</a:t>
            </a:r>
            <a:endParaRPr lang="en-US" sz="800" dirty="0"/>
          </a:p>
        </p:txBody>
      </p:sp>
      <p:sp>
        <p:nvSpPr>
          <p:cNvPr id="58" name="Shape 56"/>
          <p:cNvSpPr/>
          <p:nvPr/>
        </p:nvSpPr>
        <p:spPr>
          <a:xfrm>
            <a:off x="2551176" y="3611880"/>
            <a:ext cx="1965960" cy="10972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59" name="Shape 57"/>
          <p:cNvSpPr/>
          <p:nvPr/>
        </p:nvSpPr>
        <p:spPr>
          <a:xfrm>
            <a:off x="2551176" y="3611880"/>
            <a:ext cx="36576" cy="1097280"/>
          </a:xfrm>
          <a:prstGeom prst="rect">
            <a:avLst/>
          </a:prstGeom>
          <a:solidFill>
            <a:srgbClr val="EA580C"/>
          </a:solidFill>
        </p:spPr>
      </p:sp>
      <p:sp>
        <p:nvSpPr>
          <p:cNvPr id="60" name="Text 58"/>
          <p:cNvSpPr/>
          <p:nvPr/>
        </p:nvSpPr>
        <p:spPr>
          <a:xfrm>
            <a:off x="2660904" y="3703320"/>
            <a:ext cx="457200" cy="228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EA580C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10</a:t>
            </a:r>
            <a:endParaRPr lang="en-US" sz="1100" dirty="0"/>
          </a:p>
        </p:txBody>
      </p:sp>
      <p:sp>
        <p:nvSpPr>
          <p:cNvPr id="61" name="Text 59"/>
          <p:cNvSpPr/>
          <p:nvPr/>
        </p:nvSpPr>
        <p:spPr>
          <a:xfrm>
            <a:off x="2660904" y="3959352"/>
            <a:ext cx="1746504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校车管理</a:t>
            </a:r>
            <a:endParaRPr lang="en-US" sz="1300" dirty="0"/>
          </a:p>
        </p:txBody>
      </p:sp>
      <p:sp>
        <p:nvSpPr>
          <p:cNvPr id="62" name="Text 60"/>
          <p:cNvSpPr/>
          <p:nvPr/>
        </p:nvSpPr>
        <p:spPr>
          <a:xfrm>
            <a:off x="2660904" y="4251960"/>
            <a:ext cx="174650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路线规划，乘车记录，实时定位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3877056" y="3703320"/>
            <a:ext cx="548640" cy="1828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8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总务</a:t>
            </a:r>
            <a:endParaRPr lang="en-US" sz="800" dirty="0"/>
          </a:p>
        </p:txBody>
      </p:sp>
      <p:sp>
        <p:nvSpPr>
          <p:cNvPr id="64" name="Shape 62"/>
          <p:cNvSpPr/>
          <p:nvPr/>
        </p:nvSpPr>
        <p:spPr>
          <a:xfrm>
            <a:off x="4626864" y="3611880"/>
            <a:ext cx="1965960" cy="10972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65" name="Shape 63"/>
          <p:cNvSpPr/>
          <p:nvPr/>
        </p:nvSpPr>
        <p:spPr>
          <a:xfrm>
            <a:off x="4626864" y="3611880"/>
            <a:ext cx="36576" cy="1097280"/>
          </a:xfrm>
          <a:prstGeom prst="rect">
            <a:avLst/>
          </a:prstGeom>
          <a:solidFill>
            <a:srgbClr val="EA580C"/>
          </a:solidFill>
        </p:spPr>
      </p:sp>
      <p:sp>
        <p:nvSpPr>
          <p:cNvPr id="66" name="Text 64"/>
          <p:cNvSpPr/>
          <p:nvPr/>
        </p:nvSpPr>
        <p:spPr>
          <a:xfrm>
            <a:off x="4736592" y="3703320"/>
            <a:ext cx="457200" cy="228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EA580C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11</a:t>
            </a:r>
            <a:endParaRPr lang="en-US" sz="1100" dirty="0"/>
          </a:p>
        </p:txBody>
      </p:sp>
      <p:sp>
        <p:nvSpPr>
          <p:cNvPr id="67" name="Text 65"/>
          <p:cNvSpPr/>
          <p:nvPr/>
        </p:nvSpPr>
        <p:spPr>
          <a:xfrm>
            <a:off x="4736592" y="3959352"/>
            <a:ext cx="1746504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报修管理</a:t>
            </a:r>
            <a:endParaRPr lang="en-US" sz="1300" dirty="0"/>
          </a:p>
        </p:txBody>
      </p:sp>
      <p:sp>
        <p:nvSpPr>
          <p:cNvPr id="68" name="Text 66"/>
          <p:cNvSpPr/>
          <p:nvPr/>
        </p:nvSpPr>
        <p:spPr>
          <a:xfrm>
            <a:off x="4736592" y="4251960"/>
            <a:ext cx="174650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在线报修，派单流转，评价反馈</a:t>
            </a:r>
            <a:endParaRPr lang="en-US" sz="900" dirty="0"/>
          </a:p>
        </p:txBody>
      </p:sp>
      <p:sp>
        <p:nvSpPr>
          <p:cNvPr id="69" name="Text 67"/>
          <p:cNvSpPr/>
          <p:nvPr/>
        </p:nvSpPr>
        <p:spPr>
          <a:xfrm>
            <a:off x="5952744" y="3703320"/>
            <a:ext cx="548640" cy="1828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8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总务</a:t>
            </a:r>
            <a:endParaRPr lang="en-US" sz="800" dirty="0"/>
          </a:p>
        </p:txBody>
      </p:sp>
      <p:sp>
        <p:nvSpPr>
          <p:cNvPr id="70" name="Shape 68"/>
          <p:cNvSpPr/>
          <p:nvPr/>
        </p:nvSpPr>
        <p:spPr>
          <a:xfrm>
            <a:off x="6702552" y="3611880"/>
            <a:ext cx="1965960" cy="10972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71" name="Shape 69"/>
          <p:cNvSpPr/>
          <p:nvPr/>
        </p:nvSpPr>
        <p:spPr>
          <a:xfrm>
            <a:off x="6702552" y="3611880"/>
            <a:ext cx="36576" cy="1097280"/>
          </a:xfrm>
          <a:prstGeom prst="rect">
            <a:avLst/>
          </a:prstGeom>
          <a:solidFill>
            <a:srgbClr val="EA580C"/>
          </a:solidFill>
        </p:spPr>
      </p:sp>
      <p:sp>
        <p:nvSpPr>
          <p:cNvPr id="72" name="Text 70"/>
          <p:cNvSpPr/>
          <p:nvPr/>
        </p:nvSpPr>
        <p:spPr>
          <a:xfrm>
            <a:off x="6812280" y="3703320"/>
            <a:ext cx="457200" cy="228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EA580C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12</a:t>
            </a:r>
            <a:endParaRPr lang="en-US" sz="1100" dirty="0"/>
          </a:p>
        </p:txBody>
      </p:sp>
      <p:sp>
        <p:nvSpPr>
          <p:cNvPr id="73" name="Text 71"/>
          <p:cNvSpPr/>
          <p:nvPr/>
        </p:nvSpPr>
        <p:spPr>
          <a:xfrm>
            <a:off x="6812280" y="3959352"/>
            <a:ext cx="1746504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课后服务</a:t>
            </a:r>
            <a:endParaRPr lang="en-US" sz="1300" dirty="0"/>
          </a:p>
        </p:txBody>
      </p:sp>
      <p:sp>
        <p:nvSpPr>
          <p:cNvPr id="74" name="Text 72"/>
          <p:cNvSpPr/>
          <p:nvPr/>
        </p:nvSpPr>
        <p:spPr>
          <a:xfrm>
            <a:off x="6812280" y="4251960"/>
            <a:ext cx="174650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课程管理，餐托套餐，考勤订单</a:t>
            </a:r>
            <a:endParaRPr lang="en-US" sz="900" dirty="0"/>
          </a:p>
        </p:txBody>
      </p:sp>
      <p:sp>
        <p:nvSpPr>
          <p:cNvPr id="75" name="Text 73"/>
          <p:cNvSpPr/>
          <p:nvPr/>
        </p:nvSpPr>
        <p:spPr>
          <a:xfrm>
            <a:off x="8028432" y="3703320"/>
            <a:ext cx="548640" cy="1828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8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总务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平台介绍</a:t>
            </a:r>
            <a:endParaRPr lang="en-US" sz="1000" dirty="0"/>
          </a:p>
        </p:txBody>
      </p:sp>
      <p:sp>
        <p:nvSpPr>
          <p:cNvPr id="78" name="Text 76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6 / 32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EA580C"/>
          </a:solidFill>
        </p:spPr>
      </p:sp>
      <p:sp>
        <p:nvSpPr>
          <p:cNvPr id="4" name="Text 1"/>
          <p:cNvSpPr/>
          <p:nvPr/>
        </p:nvSpPr>
        <p:spPr>
          <a:xfrm>
            <a:off x="731520" y="1097280"/>
            <a:ext cx="18288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kern="0" spc="200" dirty="0">
                <a:solidFill>
                  <a:srgbClr val="EA580C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02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31520" y="1554480"/>
            <a:ext cx="7315200" cy="10972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400" b="1" kern="0" spc="250" dirty="0">
                <a:solidFill>
                  <a:srgbClr val="FFFFFF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核心功能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731520" y="2834640"/>
            <a:ext cx="73152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七大核心功能详解与数据场景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平台介绍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7 / 32</a:t>
            </a:r>
            <a:endParaRPr lang="en-US" sz="1000" dirty="0"/>
          </a:p>
        </p:txBody>
      </p:sp>
      <p:sp>
        <p:nvSpPr>
          <p:cNvPr id="10" name="Watermark"/>
          <p:cNvSpPr txBox="1"/>
          <p:nvPr/>
        </p:nvSpPr>
        <p:spPr>
          <a:xfrm>
            <a:off x="6836000" y="4685500"/>
            <a:ext cx="2200000" cy="3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91440" bIns="45720" rtlCol="0" anchor="b"/>
          <a:lstStyle/>
          <a:p>
            <a:pPr algn="r"/>
            <a:r>
              <a:rPr lang="zh-CN" sz="1600" dirty="0">
                <a:solidFill>
                  <a:srgbClr val="808080">
                    <a:alpha val="19999"/>
                  </a:srgbClr>
                </a:solidFill>
                <a:latin typeface="Arial" panose="020B0604020202090204"/>
                <a:ea typeface="宋体"/>
              </a:rPr>
              <a:t>AI 生成</a:t>
            </a:r>
            <a:endParaRPr lang="zh-CN" sz="1600" dirty="0">
              <a:solidFill>
                <a:srgbClr val="808080">
                  <a:alpha val="19999"/>
                </a:srgbClr>
              </a:solidFill>
              <a:latin typeface="Arial" panose="020B0604020202090204"/>
              <a:ea typeface="宋体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校园门禁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人脸/刷卡通行，实时轨迹，智能告警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280160"/>
            <a:ext cx="40233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57200" y="1280160"/>
            <a:ext cx="36576" cy="658368"/>
          </a:xfrm>
          <a:prstGeom prst="rect">
            <a:avLst/>
          </a:prstGeom>
          <a:solidFill>
            <a:srgbClr val="EA580C"/>
          </a:solidFill>
        </p:spPr>
      </p:sp>
      <p:sp>
        <p:nvSpPr>
          <p:cNvPr id="7" name="Shape 4"/>
          <p:cNvSpPr/>
          <p:nvPr/>
        </p:nvSpPr>
        <p:spPr>
          <a:xfrm>
            <a:off x="594360" y="1508760"/>
            <a:ext cx="201168" cy="201168"/>
          </a:xfrm>
          <a:prstGeom prst="ellipse">
            <a:avLst/>
          </a:prstGeom>
          <a:solidFill>
            <a:srgbClr val="EA580C"/>
          </a:solidFill>
        </p:spPr>
      </p:sp>
      <p:sp>
        <p:nvSpPr>
          <p:cNvPr id="8" name="Text 5"/>
          <p:cNvSpPr/>
          <p:nvPr/>
        </p:nvSpPr>
        <p:spPr>
          <a:xfrm>
            <a:off x="594360" y="1508760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896112" y="1353312"/>
            <a:ext cx="3383280" cy="23774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多方式通行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896112" y="1591056"/>
            <a:ext cx="338328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人脸识别、刷卡、小程序三种方式，适配不同场景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4663440" y="1280160"/>
            <a:ext cx="40233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663440" y="1280160"/>
            <a:ext cx="36576" cy="658368"/>
          </a:xfrm>
          <a:prstGeom prst="rect">
            <a:avLst/>
          </a:prstGeom>
          <a:solidFill>
            <a:srgbClr val="EA580C"/>
          </a:solidFill>
        </p:spPr>
      </p:sp>
      <p:sp>
        <p:nvSpPr>
          <p:cNvPr id="13" name="Shape 10"/>
          <p:cNvSpPr/>
          <p:nvPr/>
        </p:nvSpPr>
        <p:spPr>
          <a:xfrm>
            <a:off x="4800600" y="1508760"/>
            <a:ext cx="201168" cy="201168"/>
          </a:xfrm>
          <a:prstGeom prst="ellipse">
            <a:avLst/>
          </a:prstGeom>
          <a:solidFill>
            <a:srgbClr val="EA580C"/>
          </a:solidFill>
        </p:spPr>
      </p:sp>
      <p:sp>
        <p:nvSpPr>
          <p:cNvPr id="14" name="Text 11"/>
          <p:cNvSpPr/>
          <p:nvPr/>
        </p:nvSpPr>
        <p:spPr>
          <a:xfrm>
            <a:off x="4800600" y="1508760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2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5102352" y="1353312"/>
            <a:ext cx="3383280" cy="23774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实时轨迹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5102352" y="1591056"/>
            <a:ext cx="338328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通行记录实时生成，完整还原人员校内动线</a:t>
            </a:r>
            <a:endParaRPr lang="en-US" sz="1000" dirty="0"/>
          </a:p>
        </p:txBody>
      </p:sp>
      <p:sp>
        <p:nvSpPr>
          <p:cNvPr id="17" name="Shape 14"/>
          <p:cNvSpPr/>
          <p:nvPr/>
        </p:nvSpPr>
        <p:spPr>
          <a:xfrm>
            <a:off x="457200" y="2029968"/>
            <a:ext cx="40233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457200" y="2029968"/>
            <a:ext cx="36576" cy="658368"/>
          </a:xfrm>
          <a:prstGeom prst="rect">
            <a:avLst/>
          </a:prstGeom>
          <a:solidFill>
            <a:srgbClr val="EA580C"/>
          </a:solidFill>
        </p:spPr>
      </p:sp>
      <p:sp>
        <p:nvSpPr>
          <p:cNvPr id="19" name="Shape 16"/>
          <p:cNvSpPr/>
          <p:nvPr/>
        </p:nvSpPr>
        <p:spPr>
          <a:xfrm>
            <a:off x="594360" y="2258568"/>
            <a:ext cx="201168" cy="201168"/>
          </a:xfrm>
          <a:prstGeom prst="ellipse">
            <a:avLst/>
          </a:prstGeom>
          <a:solidFill>
            <a:srgbClr val="EA580C"/>
          </a:solidFill>
        </p:spPr>
      </p:sp>
      <p:sp>
        <p:nvSpPr>
          <p:cNvPr id="20" name="Text 17"/>
          <p:cNvSpPr/>
          <p:nvPr/>
        </p:nvSpPr>
        <p:spPr>
          <a:xfrm>
            <a:off x="594360" y="2258568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3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896112" y="2103120"/>
            <a:ext cx="3383280" cy="23774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智能告警</a:t>
            </a:r>
            <a:endParaRPr lang="en-US" sz="1300" dirty="0"/>
          </a:p>
        </p:txBody>
      </p:sp>
      <p:sp>
        <p:nvSpPr>
          <p:cNvPr id="22" name="Text 19"/>
          <p:cNvSpPr/>
          <p:nvPr/>
        </p:nvSpPr>
        <p:spPr>
          <a:xfrm>
            <a:off x="896112" y="2340864"/>
            <a:ext cx="338328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陌生人闯入、黑名单人员、异常时段通行自动告警</a:t>
            </a:r>
            <a:endParaRPr lang="en-US" sz="1000" dirty="0"/>
          </a:p>
        </p:txBody>
      </p:sp>
      <p:sp>
        <p:nvSpPr>
          <p:cNvPr id="23" name="Shape 20"/>
          <p:cNvSpPr/>
          <p:nvPr/>
        </p:nvSpPr>
        <p:spPr>
          <a:xfrm>
            <a:off x="4663440" y="2029968"/>
            <a:ext cx="40233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663440" y="2029968"/>
            <a:ext cx="36576" cy="658368"/>
          </a:xfrm>
          <a:prstGeom prst="rect">
            <a:avLst/>
          </a:prstGeom>
          <a:solidFill>
            <a:srgbClr val="EA580C"/>
          </a:solidFill>
        </p:spPr>
      </p:sp>
      <p:sp>
        <p:nvSpPr>
          <p:cNvPr id="25" name="Shape 22"/>
          <p:cNvSpPr/>
          <p:nvPr/>
        </p:nvSpPr>
        <p:spPr>
          <a:xfrm>
            <a:off x="4800600" y="2258568"/>
            <a:ext cx="201168" cy="201168"/>
          </a:xfrm>
          <a:prstGeom prst="ellipse">
            <a:avLst/>
          </a:prstGeom>
          <a:solidFill>
            <a:srgbClr val="EA580C"/>
          </a:solidFill>
        </p:spPr>
      </p:sp>
      <p:sp>
        <p:nvSpPr>
          <p:cNvPr id="26" name="Text 23"/>
          <p:cNvSpPr/>
          <p:nvPr/>
        </p:nvSpPr>
        <p:spPr>
          <a:xfrm>
            <a:off x="4800600" y="2258568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4</a:t>
            </a:r>
            <a:endParaRPr lang="en-US" sz="1000" dirty="0"/>
          </a:p>
        </p:txBody>
      </p:sp>
      <p:sp>
        <p:nvSpPr>
          <p:cNvPr id="27" name="Text 24"/>
          <p:cNvSpPr/>
          <p:nvPr/>
        </p:nvSpPr>
        <p:spPr>
          <a:xfrm>
            <a:off x="5102352" y="2103120"/>
            <a:ext cx="3383280" cy="23774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请假联动</a:t>
            </a:r>
            <a:endParaRPr lang="en-US" sz="1300" dirty="0"/>
          </a:p>
        </p:txBody>
      </p:sp>
      <p:sp>
        <p:nvSpPr>
          <p:cNvPr id="28" name="Text 25"/>
          <p:cNvSpPr/>
          <p:nvPr/>
        </p:nvSpPr>
        <p:spPr>
          <a:xfrm>
            <a:off x="5102352" y="2340864"/>
            <a:ext cx="338328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请假学生自动放行，未请假异常离校即时通知</a:t>
            </a:r>
            <a:endParaRPr lang="en-US" sz="1000" dirty="0"/>
          </a:p>
        </p:txBody>
      </p:sp>
      <p:sp>
        <p:nvSpPr>
          <p:cNvPr id="29" name="Shape 26"/>
          <p:cNvSpPr/>
          <p:nvPr/>
        </p:nvSpPr>
        <p:spPr>
          <a:xfrm>
            <a:off x="457200" y="2779776"/>
            <a:ext cx="40233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30" name="Shape 27"/>
          <p:cNvSpPr/>
          <p:nvPr/>
        </p:nvSpPr>
        <p:spPr>
          <a:xfrm>
            <a:off x="457200" y="2779776"/>
            <a:ext cx="36576" cy="658368"/>
          </a:xfrm>
          <a:prstGeom prst="rect">
            <a:avLst/>
          </a:prstGeom>
          <a:solidFill>
            <a:srgbClr val="EA580C"/>
          </a:solidFill>
        </p:spPr>
      </p:sp>
      <p:sp>
        <p:nvSpPr>
          <p:cNvPr id="31" name="Shape 28"/>
          <p:cNvSpPr/>
          <p:nvPr/>
        </p:nvSpPr>
        <p:spPr>
          <a:xfrm>
            <a:off x="594360" y="3008376"/>
            <a:ext cx="201168" cy="201168"/>
          </a:xfrm>
          <a:prstGeom prst="ellipse">
            <a:avLst/>
          </a:prstGeom>
          <a:solidFill>
            <a:srgbClr val="EA580C"/>
          </a:solidFill>
        </p:spPr>
      </p:sp>
      <p:sp>
        <p:nvSpPr>
          <p:cNvPr id="32" name="Text 29"/>
          <p:cNvSpPr/>
          <p:nvPr/>
        </p:nvSpPr>
        <p:spPr>
          <a:xfrm>
            <a:off x="594360" y="3008376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5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896112" y="2852928"/>
            <a:ext cx="3383280" cy="23774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设备监控</a:t>
            </a:r>
            <a:endParaRPr lang="en-US" sz="1300" dirty="0"/>
          </a:p>
        </p:txBody>
      </p:sp>
      <p:sp>
        <p:nvSpPr>
          <p:cNvPr id="34" name="Text 31"/>
          <p:cNvSpPr/>
          <p:nvPr/>
        </p:nvSpPr>
        <p:spPr>
          <a:xfrm>
            <a:off x="896112" y="3090672"/>
            <a:ext cx="338328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门禁设备在线状态实时监控，故障自动通知运维</a:t>
            </a:r>
            <a:endParaRPr lang="en-US" sz="1000" dirty="0"/>
          </a:p>
        </p:txBody>
      </p:sp>
      <p:sp>
        <p:nvSpPr>
          <p:cNvPr id="35" name="Shape 32"/>
          <p:cNvSpPr/>
          <p:nvPr/>
        </p:nvSpPr>
        <p:spPr>
          <a:xfrm>
            <a:off x="4663440" y="2779776"/>
            <a:ext cx="40233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36" name="Shape 33"/>
          <p:cNvSpPr/>
          <p:nvPr/>
        </p:nvSpPr>
        <p:spPr>
          <a:xfrm>
            <a:off x="4663440" y="2779776"/>
            <a:ext cx="36576" cy="658368"/>
          </a:xfrm>
          <a:prstGeom prst="rect">
            <a:avLst/>
          </a:prstGeom>
          <a:solidFill>
            <a:srgbClr val="EA580C"/>
          </a:solidFill>
        </p:spPr>
      </p:sp>
      <p:sp>
        <p:nvSpPr>
          <p:cNvPr id="37" name="Shape 34"/>
          <p:cNvSpPr/>
          <p:nvPr/>
        </p:nvSpPr>
        <p:spPr>
          <a:xfrm>
            <a:off x="4800600" y="3008376"/>
            <a:ext cx="201168" cy="201168"/>
          </a:xfrm>
          <a:prstGeom prst="ellipse">
            <a:avLst/>
          </a:prstGeom>
          <a:solidFill>
            <a:srgbClr val="EA580C"/>
          </a:solidFill>
        </p:spPr>
      </p:sp>
      <p:sp>
        <p:nvSpPr>
          <p:cNvPr id="38" name="Text 35"/>
          <p:cNvSpPr/>
          <p:nvPr/>
        </p:nvSpPr>
        <p:spPr>
          <a:xfrm>
            <a:off x="4800600" y="3008376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6</a:t>
            </a:r>
            <a:endParaRPr lang="en-US" sz="1000" dirty="0"/>
          </a:p>
        </p:txBody>
      </p:sp>
      <p:sp>
        <p:nvSpPr>
          <p:cNvPr id="39" name="Text 36"/>
          <p:cNvSpPr/>
          <p:nvPr/>
        </p:nvSpPr>
        <p:spPr>
          <a:xfrm>
            <a:off x="5102352" y="2852928"/>
            <a:ext cx="3383280" cy="23774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数据报表</a:t>
            </a:r>
            <a:endParaRPr lang="en-US" sz="1300" dirty="0"/>
          </a:p>
        </p:txBody>
      </p:sp>
      <p:sp>
        <p:nvSpPr>
          <p:cNvPr id="40" name="Text 37"/>
          <p:cNvSpPr/>
          <p:nvPr/>
        </p:nvSpPr>
        <p:spPr>
          <a:xfrm>
            <a:off x="5102352" y="3090672"/>
            <a:ext cx="338328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通行数据多维度统计，日报/周报/月报自动生成</a:t>
            </a:r>
            <a:endParaRPr lang="en-US" sz="1000" dirty="0"/>
          </a:p>
        </p:txBody>
      </p:sp>
      <p:sp>
        <p:nvSpPr>
          <p:cNvPr id="41" name="Shape 38"/>
          <p:cNvSpPr/>
          <p:nvPr/>
        </p:nvSpPr>
        <p:spPr>
          <a:xfrm>
            <a:off x="457200" y="3749040"/>
            <a:ext cx="2621280" cy="594360"/>
          </a:xfrm>
          <a:prstGeom prst="roundRect">
            <a:avLst>
              <a:gd name="adj" fmla="val 9231"/>
            </a:avLst>
          </a:prstGeom>
          <a:solidFill>
            <a:srgbClr val="FFF7ED"/>
          </a:solidFill>
          <a:ln w="12700">
            <a:solidFill>
              <a:srgbClr val="EA580C"/>
            </a:solidFill>
            <a:prstDash val="solid"/>
          </a:ln>
        </p:spPr>
      </p:sp>
      <p:sp>
        <p:nvSpPr>
          <p:cNvPr id="42" name="Text 39"/>
          <p:cNvSpPr/>
          <p:nvPr/>
        </p:nvSpPr>
        <p:spPr>
          <a:xfrm>
            <a:off x="548640" y="3794760"/>
            <a:ext cx="1048512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EA580C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5,000+</a:t>
            </a:r>
            <a:endParaRPr lang="en-US" sz="2000" dirty="0"/>
          </a:p>
        </p:txBody>
      </p:sp>
      <p:sp>
        <p:nvSpPr>
          <p:cNvPr id="43" name="Text 40"/>
          <p:cNvSpPr/>
          <p:nvPr/>
        </p:nvSpPr>
        <p:spPr>
          <a:xfrm>
            <a:off x="1505712" y="3794760"/>
            <a:ext cx="1441704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日均通行次数</a:t>
            </a:r>
            <a:endParaRPr lang="en-US" sz="1100" dirty="0"/>
          </a:p>
        </p:txBody>
      </p:sp>
      <p:sp>
        <p:nvSpPr>
          <p:cNvPr id="44" name="Shape 41"/>
          <p:cNvSpPr/>
          <p:nvPr/>
        </p:nvSpPr>
        <p:spPr>
          <a:xfrm>
            <a:off x="3261360" y="3749040"/>
            <a:ext cx="2621280" cy="594360"/>
          </a:xfrm>
          <a:prstGeom prst="roundRect">
            <a:avLst>
              <a:gd name="adj" fmla="val 9231"/>
            </a:avLst>
          </a:prstGeom>
          <a:solidFill>
            <a:srgbClr val="FFF7ED"/>
          </a:solidFill>
          <a:ln w="12700">
            <a:solidFill>
              <a:srgbClr val="EA580C"/>
            </a:solidFill>
            <a:prstDash val="solid"/>
          </a:ln>
        </p:spPr>
      </p:sp>
      <p:sp>
        <p:nvSpPr>
          <p:cNvPr id="45" name="Text 42"/>
          <p:cNvSpPr/>
          <p:nvPr/>
        </p:nvSpPr>
        <p:spPr>
          <a:xfrm>
            <a:off x="3352800" y="3794760"/>
            <a:ext cx="1048512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EA580C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99.8%</a:t>
            </a:r>
            <a:endParaRPr lang="en-US" sz="2000" dirty="0"/>
          </a:p>
        </p:txBody>
      </p:sp>
      <p:sp>
        <p:nvSpPr>
          <p:cNvPr id="46" name="Text 43"/>
          <p:cNvSpPr/>
          <p:nvPr/>
        </p:nvSpPr>
        <p:spPr>
          <a:xfrm>
            <a:off x="4309872" y="3794760"/>
            <a:ext cx="1441704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人脸识别准确率</a:t>
            </a:r>
            <a:endParaRPr lang="en-US" sz="1100" dirty="0"/>
          </a:p>
        </p:txBody>
      </p:sp>
      <p:sp>
        <p:nvSpPr>
          <p:cNvPr id="47" name="Shape 44"/>
          <p:cNvSpPr/>
          <p:nvPr/>
        </p:nvSpPr>
        <p:spPr>
          <a:xfrm>
            <a:off x="6065520" y="3749040"/>
            <a:ext cx="2621280" cy="594360"/>
          </a:xfrm>
          <a:prstGeom prst="roundRect">
            <a:avLst>
              <a:gd name="adj" fmla="val 9231"/>
            </a:avLst>
          </a:prstGeom>
          <a:solidFill>
            <a:srgbClr val="FFF7ED"/>
          </a:solidFill>
          <a:ln w="12700">
            <a:solidFill>
              <a:srgbClr val="EA580C"/>
            </a:solidFill>
            <a:prstDash val="solid"/>
          </a:ln>
        </p:spPr>
      </p:sp>
      <p:sp>
        <p:nvSpPr>
          <p:cNvPr id="48" name="Text 45"/>
          <p:cNvSpPr/>
          <p:nvPr/>
        </p:nvSpPr>
        <p:spPr>
          <a:xfrm>
            <a:off x="6156960" y="3794760"/>
            <a:ext cx="1048512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EA580C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&lt;3秒</a:t>
            </a:r>
            <a:endParaRPr lang="en-US" sz="2000" dirty="0"/>
          </a:p>
        </p:txBody>
      </p:sp>
      <p:sp>
        <p:nvSpPr>
          <p:cNvPr id="49" name="Text 46"/>
          <p:cNvSpPr/>
          <p:nvPr/>
        </p:nvSpPr>
        <p:spPr>
          <a:xfrm>
            <a:off x="7114032" y="3794760"/>
            <a:ext cx="1441704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告警响应时间</a:t>
            </a:r>
            <a:endParaRPr lang="en-US" sz="1100" dirty="0"/>
          </a:p>
        </p:txBody>
      </p:sp>
      <p:sp>
        <p:nvSpPr>
          <p:cNvPr id="50" name="Shape 47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51" name="Text 48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平台介绍</a:t>
            </a:r>
            <a:endParaRPr lang="en-US" sz="1000" dirty="0"/>
          </a:p>
        </p:txBody>
      </p:sp>
      <p:sp>
        <p:nvSpPr>
          <p:cNvPr id="52" name="Text 49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8 / 32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校园门禁 · 数据场景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人脸/刷卡通行，实时轨迹，智能告警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280160"/>
            <a:ext cx="2621280" cy="594360"/>
          </a:xfrm>
          <a:prstGeom prst="roundRect">
            <a:avLst>
              <a:gd name="adj" fmla="val 9231"/>
            </a:avLst>
          </a:prstGeom>
          <a:solidFill>
            <a:srgbClr val="FFF7ED"/>
          </a:solidFill>
          <a:ln w="12700">
            <a:solidFill>
              <a:srgbClr val="EA580C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48640" y="1325880"/>
            <a:ext cx="1048512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EA580C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5,000+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1505712" y="1325880"/>
            <a:ext cx="1441704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日均通行次数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3261360" y="1280160"/>
            <a:ext cx="2621280" cy="594360"/>
          </a:xfrm>
          <a:prstGeom prst="roundRect">
            <a:avLst>
              <a:gd name="adj" fmla="val 9231"/>
            </a:avLst>
          </a:prstGeom>
          <a:solidFill>
            <a:srgbClr val="FFF7ED"/>
          </a:solidFill>
          <a:ln w="12700">
            <a:solidFill>
              <a:srgbClr val="EA580C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3352800" y="1325880"/>
            <a:ext cx="1048512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EA580C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99.8%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4309872" y="1325880"/>
            <a:ext cx="1441704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人脸识别准确率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6065520" y="1280160"/>
            <a:ext cx="2621280" cy="594360"/>
          </a:xfrm>
          <a:prstGeom prst="roundRect">
            <a:avLst>
              <a:gd name="adj" fmla="val 9231"/>
            </a:avLst>
          </a:prstGeom>
          <a:solidFill>
            <a:srgbClr val="FFF7ED"/>
          </a:solidFill>
          <a:ln w="12700">
            <a:solidFill>
              <a:srgbClr val="EA580C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156960" y="1325880"/>
            <a:ext cx="1048512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EA580C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&lt;3秒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7114032" y="1325880"/>
            <a:ext cx="1441704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告警响应时间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457200" y="2148840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通行方式分布统计</a:t>
            </a:r>
            <a:endParaRPr lang="en-US" sz="1400" dirty="0"/>
          </a:p>
        </p:txBody>
      </p:sp>
      <p:graphicFrame>
        <p:nvGraphicFramePr>
          <p:cNvPr id="2" name="Table 0"/>
          <p:cNvGraphicFramePr>
            <a:graphicFrameLocks noGrp="1"/>
          </p:cNvGraphicFramePr>
          <p:nvPr/>
        </p:nvGraphicFramePr>
        <p:xfrm>
          <a:off x="457200" y="2514600"/>
          <a:ext cx="8229600" cy="1389888"/>
        </p:xfrm>
        <a:graphic>
          <a:graphicData uri="http://schemas.openxmlformats.org/drawingml/2006/table">
            <a:tbl>
              <a:tblPr/>
              <a:tblGrid>
                <a:gridCol w="2057400"/>
                <a:gridCol w="2057400"/>
                <a:gridCol w="2057400"/>
                <a:gridCol w="2057400"/>
              </a:tblGrid>
              <a:tr h="347472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通行方式</a:t>
                      </a:r>
                      <a:endParaRPr lang="en-US" sz="11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日均次数</a:t>
                      </a:r>
                      <a:endParaRPr lang="en-US" sz="11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平均耗时</a:t>
                      </a:r>
                      <a:endParaRPr lang="en-US" sz="11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占比</a:t>
                      </a:r>
                      <a:endParaRPr lang="en-US" sz="11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3A5F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人脸识别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3,500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0.3秒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70%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刷卡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1,000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0.5秒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20%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小程序码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500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1.0秒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10%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  <p:sp>
        <p:nvSpPr>
          <p:cNvPr id="16" name="Shape 12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平台介绍</a:t>
            </a:r>
            <a:endParaRPr lang="en-US" sz="1000" dirty="0"/>
          </a:p>
        </p:txBody>
      </p:sp>
      <p:sp>
        <p:nvSpPr>
          <p:cNvPr id="18" name="Text 14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9 / 32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校园消费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双钱包账户，全渠道记录，数据看板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280160"/>
            <a:ext cx="40233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57200" y="1280160"/>
            <a:ext cx="36576" cy="658368"/>
          </a:xfrm>
          <a:prstGeom prst="rect">
            <a:avLst/>
          </a:prstGeom>
          <a:solidFill>
            <a:srgbClr val="EA580C"/>
          </a:solidFill>
        </p:spPr>
      </p:sp>
      <p:sp>
        <p:nvSpPr>
          <p:cNvPr id="7" name="Shape 4"/>
          <p:cNvSpPr/>
          <p:nvPr/>
        </p:nvSpPr>
        <p:spPr>
          <a:xfrm>
            <a:off x="594360" y="1508760"/>
            <a:ext cx="201168" cy="201168"/>
          </a:xfrm>
          <a:prstGeom prst="ellipse">
            <a:avLst/>
          </a:prstGeom>
          <a:solidFill>
            <a:srgbClr val="EA580C"/>
          </a:solidFill>
        </p:spPr>
      </p:sp>
      <p:sp>
        <p:nvSpPr>
          <p:cNvPr id="8" name="Text 5"/>
          <p:cNvSpPr/>
          <p:nvPr/>
        </p:nvSpPr>
        <p:spPr>
          <a:xfrm>
            <a:off x="594360" y="1508760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896112" y="1353312"/>
            <a:ext cx="3383280" cy="23774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双钱包账户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896112" y="1591056"/>
            <a:ext cx="338328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现金钱包+补贴钱包，支持充值、退款、余额查询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4663440" y="1280160"/>
            <a:ext cx="40233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663440" y="1280160"/>
            <a:ext cx="36576" cy="658368"/>
          </a:xfrm>
          <a:prstGeom prst="rect">
            <a:avLst/>
          </a:prstGeom>
          <a:solidFill>
            <a:srgbClr val="EA580C"/>
          </a:solidFill>
        </p:spPr>
      </p:sp>
      <p:sp>
        <p:nvSpPr>
          <p:cNvPr id="13" name="Shape 10"/>
          <p:cNvSpPr/>
          <p:nvPr/>
        </p:nvSpPr>
        <p:spPr>
          <a:xfrm>
            <a:off x="4800600" y="1508760"/>
            <a:ext cx="201168" cy="201168"/>
          </a:xfrm>
          <a:prstGeom prst="ellipse">
            <a:avLst/>
          </a:prstGeom>
          <a:solidFill>
            <a:srgbClr val="EA580C"/>
          </a:solidFill>
        </p:spPr>
      </p:sp>
      <p:sp>
        <p:nvSpPr>
          <p:cNvPr id="14" name="Text 11"/>
          <p:cNvSpPr/>
          <p:nvPr/>
        </p:nvSpPr>
        <p:spPr>
          <a:xfrm>
            <a:off x="4800600" y="1508760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2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5102352" y="1353312"/>
            <a:ext cx="3383280" cy="23774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全渠道记录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5102352" y="1591056"/>
            <a:ext cx="338328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食堂、超市、饮水机等全场景消费记录，实时可查</a:t>
            </a:r>
            <a:endParaRPr lang="en-US" sz="1000" dirty="0"/>
          </a:p>
        </p:txBody>
      </p:sp>
      <p:sp>
        <p:nvSpPr>
          <p:cNvPr id="17" name="Shape 14"/>
          <p:cNvSpPr/>
          <p:nvPr/>
        </p:nvSpPr>
        <p:spPr>
          <a:xfrm>
            <a:off x="457200" y="2029968"/>
            <a:ext cx="40233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457200" y="2029968"/>
            <a:ext cx="36576" cy="658368"/>
          </a:xfrm>
          <a:prstGeom prst="rect">
            <a:avLst/>
          </a:prstGeom>
          <a:solidFill>
            <a:srgbClr val="EA580C"/>
          </a:solidFill>
        </p:spPr>
      </p:sp>
      <p:sp>
        <p:nvSpPr>
          <p:cNvPr id="19" name="Shape 16"/>
          <p:cNvSpPr/>
          <p:nvPr/>
        </p:nvSpPr>
        <p:spPr>
          <a:xfrm>
            <a:off x="594360" y="2258568"/>
            <a:ext cx="201168" cy="201168"/>
          </a:xfrm>
          <a:prstGeom prst="ellipse">
            <a:avLst/>
          </a:prstGeom>
          <a:solidFill>
            <a:srgbClr val="EA580C"/>
          </a:solidFill>
        </p:spPr>
      </p:sp>
      <p:sp>
        <p:nvSpPr>
          <p:cNvPr id="20" name="Text 17"/>
          <p:cNvSpPr/>
          <p:nvPr/>
        </p:nvSpPr>
        <p:spPr>
          <a:xfrm>
            <a:off x="594360" y="2258568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3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896112" y="2103120"/>
            <a:ext cx="3383280" cy="23774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在线充值</a:t>
            </a:r>
            <a:endParaRPr lang="en-US" sz="1300" dirty="0"/>
          </a:p>
        </p:txBody>
      </p:sp>
      <p:sp>
        <p:nvSpPr>
          <p:cNvPr id="22" name="Text 19"/>
          <p:cNvSpPr/>
          <p:nvPr/>
        </p:nvSpPr>
        <p:spPr>
          <a:xfrm>
            <a:off x="896112" y="2340864"/>
            <a:ext cx="338328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家长小程序在线充值，微信/支付宝，到账即时</a:t>
            </a:r>
            <a:endParaRPr lang="en-US" sz="1000" dirty="0"/>
          </a:p>
        </p:txBody>
      </p:sp>
      <p:sp>
        <p:nvSpPr>
          <p:cNvPr id="23" name="Shape 20"/>
          <p:cNvSpPr/>
          <p:nvPr/>
        </p:nvSpPr>
        <p:spPr>
          <a:xfrm>
            <a:off x="4663440" y="2029968"/>
            <a:ext cx="40233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663440" y="2029968"/>
            <a:ext cx="36576" cy="658368"/>
          </a:xfrm>
          <a:prstGeom prst="rect">
            <a:avLst/>
          </a:prstGeom>
          <a:solidFill>
            <a:srgbClr val="EA580C"/>
          </a:solidFill>
        </p:spPr>
      </p:sp>
      <p:sp>
        <p:nvSpPr>
          <p:cNvPr id="25" name="Shape 22"/>
          <p:cNvSpPr/>
          <p:nvPr/>
        </p:nvSpPr>
        <p:spPr>
          <a:xfrm>
            <a:off x="4800600" y="2258568"/>
            <a:ext cx="201168" cy="201168"/>
          </a:xfrm>
          <a:prstGeom prst="ellipse">
            <a:avLst/>
          </a:prstGeom>
          <a:solidFill>
            <a:srgbClr val="EA580C"/>
          </a:solidFill>
        </p:spPr>
      </p:sp>
      <p:sp>
        <p:nvSpPr>
          <p:cNvPr id="26" name="Text 23"/>
          <p:cNvSpPr/>
          <p:nvPr/>
        </p:nvSpPr>
        <p:spPr>
          <a:xfrm>
            <a:off x="4800600" y="2258568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4</a:t>
            </a:r>
            <a:endParaRPr lang="en-US" sz="1000" dirty="0"/>
          </a:p>
        </p:txBody>
      </p:sp>
      <p:sp>
        <p:nvSpPr>
          <p:cNvPr id="27" name="Text 24"/>
          <p:cNvSpPr/>
          <p:nvPr/>
        </p:nvSpPr>
        <p:spPr>
          <a:xfrm>
            <a:off x="5102352" y="2103120"/>
            <a:ext cx="3383280" cy="23774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数据看板</a:t>
            </a:r>
            <a:endParaRPr lang="en-US" sz="1300" dirty="0"/>
          </a:p>
        </p:txBody>
      </p:sp>
      <p:sp>
        <p:nvSpPr>
          <p:cNvPr id="28" name="Text 25"/>
          <p:cNvSpPr/>
          <p:nvPr/>
        </p:nvSpPr>
        <p:spPr>
          <a:xfrm>
            <a:off x="5102352" y="2340864"/>
            <a:ext cx="338328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消费统计、趋势分析、异常预警，辅助管理决策</a:t>
            </a:r>
            <a:endParaRPr lang="en-US" sz="1000" dirty="0"/>
          </a:p>
        </p:txBody>
      </p:sp>
      <p:sp>
        <p:nvSpPr>
          <p:cNvPr id="29" name="Shape 26"/>
          <p:cNvSpPr/>
          <p:nvPr/>
        </p:nvSpPr>
        <p:spPr>
          <a:xfrm>
            <a:off x="457200" y="2779776"/>
            <a:ext cx="40233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30" name="Shape 27"/>
          <p:cNvSpPr/>
          <p:nvPr/>
        </p:nvSpPr>
        <p:spPr>
          <a:xfrm>
            <a:off x="457200" y="2779776"/>
            <a:ext cx="36576" cy="658368"/>
          </a:xfrm>
          <a:prstGeom prst="rect">
            <a:avLst/>
          </a:prstGeom>
          <a:solidFill>
            <a:srgbClr val="EA580C"/>
          </a:solidFill>
        </p:spPr>
      </p:sp>
      <p:sp>
        <p:nvSpPr>
          <p:cNvPr id="31" name="Shape 28"/>
          <p:cNvSpPr/>
          <p:nvPr/>
        </p:nvSpPr>
        <p:spPr>
          <a:xfrm>
            <a:off x="594360" y="3008376"/>
            <a:ext cx="201168" cy="201168"/>
          </a:xfrm>
          <a:prstGeom prst="ellipse">
            <a:avLst/>
          </a:prstGeom>
          <a:solidFill>
            <a:srgbClr val="EA580C"/>
          </a:solidFill>
        </p:spPr>
      </p:sp>
      <p:sp>
        <p:nvSpPr>
          <p:cNvPr id="32" name="Text 29"/>
          <p:cNvSpPr/>
          <p:nvPr/>
        </p:nvSpPr>
        <p:spPr>
          <a:xfrm>
            <a:off x="594360" y="3008376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5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896112" y="2852928"/>
            <a:ext cx="3383280" cy="23774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消费限额</a:t>
            </a:r>
            <a:endParaRPr lang="en-US" sz="1300" dirty="0"/>
          </a:p>
        </p:txBody>
      </p:sp>
      <p:sp>
        <p:nvSpPr>
          <p:cNvPr id="34" name="Text 31"/>
          <p:cNvSpPr/>
          <p:nvPr/>
        </p:nvSpPr>
        <p:spPr>
          <a:xfrm>
            <a:off x="896112" y="3090672"/>
            <a:ext cx="338328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支持单次/日消费限额设置，防止过度消费</a:t>
            </a:r>
            <a:endParaRPr lang="en-US" sz="1000" dirty="0"/>
          </a:p>
        </p:txBody>
      </p:sp>
      <p:sp>
        <p:nvSpPr>
          <p:cNvPr id="35" name="Shape 32"/>
          <p:cNvSpPr/>
          <p:nvPr/>
        </p:nvSpPr>
        <p:spPr>
          <a:xfrm>
            <a:off x="4663440" y="2779776"/>
            <a:ext cx="40233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36" name="Shape 33"/>
          <p:cNvSpPr/>
          <p:nvPr/>
        </p:nvSpPr>
        <p:spPr>
          <a:xfrm>
            <a:off x="4663440" y="2779776"/>
            <a:ext cx="36576" cy="658368"/>
          </a:xfrm>
          <a:prstGeom prst="rect">
            <a:avLst/>
          </a:prstGeom>
          <a:solidFill>
            <a:srgbClr val="EA580C"/>
          </a:solidFill>
        </p:spPr>
      </p:sp>
      <p:sp>
        <p:nvSpPr>
          <p:cNvPr id="37" name="Shape 34"/>
          <p:cNvSpPr/>
          <p:nvPr/>
        </p:nvSpPr>
        <p:spPr>
          <a:xfrm>
            <a:off x="4800600" y="3008376"/>
            <a:ext cx="201168" cy="201168"/>
          </a:xfrm>
          <a:prstGeom prst="ellipse">
            <a:avLst/>
          </a:prstGeom>
          <a:solidFill>
            <a:srgbClr val="EA580C"/>
          </a:solidFill>
        </p:spPr>
      </p:sp>
      <p:sp>
        <p:nvSpPr>
          <p:cNvPr id="38" name="Text 35"/>
          <p:cNvSpPr/>
          <p:nvPr/>
        </p:nvSpPr>
        <p:spPr>
          <a:xfrm>
            <a:off x="4800600" y="3008376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6</a:t>
            </a:r>
            <a:endParaRPr lang="en-US" sz="1000" dirty="0"/>
          </a:p>
        </p:txBody>
      </p:sp>
      <p:sp>
        <p:nvSpPr>
          <p:cNvPr id="39" name="Text 36"/>
          <p:cNvSpPr/>
          <p:nvPr/>
        </p:nvSpPr>
        <p:spPr>
          <a:xfrm>
            <a:off x="5102352" y="2852928"/>
            <a:ext cx="3383280" cy="23774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退款管理</a:t>
            </a:r>
            <a:endParaRPr lang="en-US" sz="1300" dirty="0"/>
          </a:p>
        </p:txBody>
      </p:sp>
      <p:sp>
        <p:nvSpPr>
          <p:cNvPr id="40" name="Text 37"/>
          <p:cNvSpPr/>
          <p:nvPr/>
        </p:nvSpPr>
        <p:spPr>
          <a:xfrm>
            <a:off x="5102352" y="3090672"/>
            <a:ext cx="338328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毕业生余额批量退款，支持手动/自动两种模式</a:t>
            </a:r>
            <a:endParaRPr lang="en-US" sz="1000" dirty="0"/>
          </a:p>
        </p:txBody>
      </p:sp>
      <p:sp>
        <p:nvSpPr>
          <p:cNvPr id="41" name="Shape 38"/>
          <p:cNvSpPr/>
          <p:nvPr/>
        </p:nvSpPr>
        <p:spPr>
          <a:xfrm>
            <a:off x="457200" y="3749040"/>
            <a:ext cx="2621280" cy="594360"/>
          </a:xfrm>
          <a:prstGeom prst="roundRect">
            <a:avLst>
              <a:gd name="adj" fmla="val 9231"/>
            </a:avLst>
          </a:prstGeom>
          <a:solidFill>
            <a:srgbClr val="FFF7ED"/>
          </a:solidFill>
          <a:ln w="12700">
            <a:solidFill>
              <a:srgbClr val="EA580C"/>
            </a:solidFill>
            <a:prstDash val="solid"/>
          </a:ln>
        </p:spPr>
      </p:sp>
      <p:sp>
        <p:nvSpPr>
          <p:cNvPr id="42" name="Text 39"/>
          <p:cNvSpPr/>
          <p:nvPr/>
        </p:nvSpPr>
        <p:spPr>
          <a:xfrm>
            <a:off x="548640" y="3794760"/>
            <a:ext cx="1048512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EA580C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3,000+</a:t>
            </a:r>
            <a:endParaRPr lang="en-US" sz="2000" dirty="0"/>
          </a:p>
        </p:txBody>
      </p:sp>
      <p:sp>
        <p:nvSpPr>
          <p:cNvPr id="43" name="Text 40"/>
          <p:cNvSpPr/>
          <p:nvPr/>
        </p:nvSpPr>
        <p:spPr>
          <a:xfrm>
            <a:off x="1505712" y="3794760"/>
            <a:ext cx="1441704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日均消费笔数</a:t>
            </a:r>
            <a:endParaRPr lang="en-US" sz="1100" dirty="0"/>
          </a:p>
        </p:txBody>
      </p:sp>
      <p:sp>
        <p:nvSpPr>
          <p:cNvPr id="44" name="Shape 41"/>
          <p:cNvSpPr/>
          <p:nvPr/>
        </p:nvSpPr>
        <p:spPr>
          <a:xfrm>
            <a:off x="3261360" y="3749040"/>
            <a:ext cx="2621280" cy="594360"/>
          </a:xfrm>
          <a:prstGeom prst="roundRect">
            <a:avLst>
              <a:gd name="adj" fmla="val 9231"/>
            </a:avLst>
          </a:prstGeom>
          <a:solidFill>
            <a:srgbClr val="FFF7ED"/>
          </a:solidFill>
          <a:ln w="12700">
            <a:solidFill>
              <a:srgbClr val="EA580C"/>
            </a:solidFill>
            <a:prstDash val="solid"/>
          </a:ln>
        </p:spPr>
      </p:sp>
      <p:sp>
        <p:nvSpPr>
          <p:cNvPr id="45" name="Text 42"/>
          <p:cNvSpPr/>
          <p:nvPr/>
        </p:nvSpPr>
        <p:spPr>
          <a:xfrm>
            <a:off x="3352800" y="3794760"/>
            <a:ext cx="1048512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EA580C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&lt;1秒</a:t>
            </a:r>
            <a:endParaRPr lang="en-US" sz="2000" dirty="0"/>
          </a:p>
        </p:txBody>
      </p:sp>
      <p:sp>
        <p:nvSpPr>
          <p:cNvPr id="46" name="Text 43"/>
          <p:cNvSpPr/>
          <p:nvPr/>
        </p:nvSpPr>
        <p:spPr>
          <a:xfrm>
            <a:off x="4309872" y="3794760"/>
            <a:ext cx="1441704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充值到账时间</a:t>
            </a:r>
            <a:endParaRPr lang="en-US" sz="1100" dirty="0"/>
          </a:p>
        </p:txBody>
      </p:sp>
      <p:sp>
        <p:nvSpPr>
          <p:cNvPr id="47" name="Shape 44"/>
          <p:cNvSpPr/>
          <p:nvPr/>
        </p:nvSpPr>
        <p:spPr>
          <a:xfrm>
            <a:off x="6065520" y="3749040"/>
            <a:ext cx="2621280" cy="594360"/>
          </a:xfrm>
          <a:prstGeom prst="roundRect">
            <a:avLst>
              <a:gd name="adj" fmla="val 9231"/>
            </a:avLst>
          </a:prstGeom>
          <a:solidFill>
            <a:srgbClr val="FFF7ED"/>
          </a:solidFill>
          <a:ln w="12700">
            <a:solidFill>
              <a:srgbClr val="EA580C"/>
            </a:solidFill>
            <a:prstDash val="solid"/>
          </a:ln>
        </p:spPr>
      </p:sp>
      <p:sp>
        <p:nvSpPr>
          <p:cNvPr id="48" name="Text 45"/>
          <p:cNvSpPr/>
          <p:nvPr/>
        </p:nvSpPr>
        <p:spPr>
          <a:xfrm>
            <a:off x="6156960" y="3794760"/>
            <a:ext cx="1048512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EA580C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100%</a:t>
            </a:r>
            <a:endParaRPr lang="en-US" sz="2000" dirty="0"/>
          </a:p>
        </p:txBody>
      </p:sp>
      <p:sp>
        <p:nvSpPr>
          <p:cNvPr id="49" name="Text 46"/>
          <p:cNvSpPr/>
          <p:nvPr/>
        </p:nvSpPr>
        <p:spPr>
          <a:xfrm>
            <a:off x="7114032" y="3794760"/>
            <a:ext cx="1441704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账目准确率</a:t>
            </a:r>
            <a:endParaRPr lang="en-US" sz="1100" dirty="0"/>
          </a:p>
        </p:txBody>
      </p:sp>
      <p:sp>
        <p:nvSpPr>
          <p:cNvPr id="50" name="Shape 47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51" name="Text 48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平台介绍</a:t>
            </a:r>
            <a:endParaRPr lang="en-US" sz="1000" dirty="0"/>
          </a:p>
        </p:txBody>
      </p:sp>
      <p:sp>
        <p:nvSpPr>
          <p:cNvPr id="52" name="Text 49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10 / 32</a:t>
            </a:r>
            <a:endParaRPr lang="en-US" sz="1000" dirty="0"/>
          </a:p>
        </p:txBody>
      </p:sp>
      <p:sp>
        <p:nvSpPr>
          <p:cNvPr id="53" name="Watermark"/>
          <p:cNvSpPr txBox="1"/>
          <p:nvPr/>
        </p:nvSpPr>
        <p:spPr>
          <a:xfrm>
            <a:off x="6836000" y="4685500"/>
            <a:ext cx="2200000" cy="3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91440" bIns="45720" rtlCol="0" anchor="b"/>
          <a:lstStyle/>
          <a:p>
            <a:pPr algn="r"/>
            <a:r>
              <a:rPr lang="zh-CN" sz="1600" dirty="0">
                <a:solidFill>
                  <a:srgbClr val="808080">
                    <a:alpha val="19999"/>
                  </a:srgbClr>
                </a:solidFill>
                <a:latin typeface="Arial" panose="020B0604020202090204"/>
                <a:ea typeface="宋体"/>
              </a:rPr>
              <a:t>AI 生成</a:t>
            </a:r>
            <a:endParaRPr lang="zh-CN" sz="1600" dirty="0">
              <a:solidFill>
                <a:srgbClr val="808080">
                  <a:alpha val="19999"/>
                </a:srgbClr>
              </a:solidFill>
              <a:latin typeface="Arial" panose="020B0604020202090204"/>
              <a:ea typeface="宋体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校园消费 · 数据场景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双钱包账户，全渠道记录，数据看板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280160"/>
            <a:ext cx="2621280" cy="594360"/>
          </a:xfrm>
          <a:prstGeom prst="roundRect">
            <a:avLst>
              <a:gd name="adj" fmla="val 9231"/>
            </a:avLst>
          </a:prstGeom>
          <a:solidFill>
            <a:srgbClr val="FFF7ED"/>
          </a:solidFill>
          <a:ln w="12700">
            <a:solidFill>
              <a:srgbClr val="EA580C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48640" y="1325880"/>
            <a:ext cx="1048512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EA580C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3,000+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1505712" y="1325880"/>
            <a:ext cx="1441704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日均消费笔数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3261360" y="1280160"/>
            <a:ext cx="2621280" cy="594360"/>
          </a:xfrm>
          <a:prstGeom prst="roundRect">
            <a:avLst>
              <a:gd name="adj" fmla="val 9231"/>
            </a:avLst>
          </a:prstGeom>
          <a:solidFill>
            <a:srgbClr val="FFF7ED"/>
          </a:solidFill>
          <a:ln w="12700">
            <a:solidFill>
              <a:srgbClr val="EA580C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3352800" y="1325880"/>
            <a:ext cx="1048512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EA580C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&lt;1秒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4309872" y="1325880"/>
            <a:ext cx="1441704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充值到账时间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6065520" y="1280160"/>
            <a:ext cx="2621280" cy="594360"/>
          </a:xfrm>
          <a:prstGeom prst="roundRect">
            <a:avLst>
              <a:gd name="adj" fmla="val 9231"/>
            </a:avLst>
          </a:prstGeom>
          <a:solidFill>
            <a:srgbClr val="FFF7ED"/>
          </a:solidFill>
          <a:ln w="12700">
            <a:solidFill>
              <a:srgbClr val="EA580C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156960" y="1325880"/>
            <a:ext cx="1048512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EA580C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100%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7114032" y="1325880"/>
            <a:ext cx="1441704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账目准确率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457200" y="2148840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消费场景分布统计</a:t>
            </a:r>
            <a:endParaRPr lang="en-US" sz="1400" dirty="0"/>
          </a:p>
        </p:txBody>
      </p:sp>
      <p:graphicFrame>
        <p:nvGraphicFramePr>
          <p:cNvPr id="2" name="Table 0"/>
          <p:cNvGraphicFramePr>
            <a:graphicFrameLocks noGrp="1"/>
          </p:cNvGraphicFramePr>
          <p:nvPr/>
        </p:nvGraphicFramePr>
        <p:xfrm>
          <a:off x="457200" y="2514600"/>
          <a:ext cx="8229600" cy="1737360"/>
        </p:xfrm>
        <a:graphic>
          <a:graphicData uri="http://schemas.openxmlformats.org/drawingml/2006/table">
            <a:tbl>
              <a:tblPr/>
              <a:tblGrid>
                <a:gridCol w="2057400"/>
                <a:gridCol w="2057400"/>
                <a:gridCol w="2057400"/>
                <a:gridCol w="2057400"/>
              </a:tblGrid>
              <a:tr h="347472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消费场景</a:t>
                      </a:r>
                      <a:endParaRPr lang="en-US" sz="11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日均笔数</a:t>
                      </a:r>
                      <a:endParaRPr lang="en-US" sz="11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平均金额</a:t>
                      </a:r>
                      <a:endParaRPr lang="en-US" sz="11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占比</a:t>
                      </a:r>
                      <a:endParaRPr lang="en-US" sz="11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3A5F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食堂就餐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2,000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12元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67%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校园超市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500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8元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17%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饮水机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300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2元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10%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其他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200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5元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6%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6" name="Shape 12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平台介绍</a:t>
            </a:r>
            <a:endParaRPr lang="en-US" sz="1000" dirty="0"/>
          </a:p>
        </p:txBody>
      </p:sp>
      <p:sp>
        <p:nvSpPr>
          <p:cNvPr id="18" name="Text 14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11 / 32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综合素质评价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三层指标、AI智能评价、拍照识别、五维分析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280160"/>
            <a:ext cx="40233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57200" y="1280160"/>
            <a:ext cx="36576" cy="658368"/>
          </a:xfrm>
          <a:prstGeom prst="rect">
            <a:avLst/>
          </a:prstGeom>
          <a:solidFill>
            <a:srgbClr val="EA580C"/>
          </a:solidFill>
        </p:spPr>
      </p:sp>
      <p:sp>
        <p:nvSpPr>
          <p:cNvPr id="7" name="Shape 4"/>
          <p:cNvSpPr/>
          <p:nvPr/>
        </p:nvSpPr>
        <p:spPr>
          <a:xfrm>
            <a:off x="594360" y="1508760"/>
            <a:ext cx="201168" cy="201168"/>
          </a:xfrm>
          <a:prstGeom prst="ellipse">
            <a:avLst/>
          </a:prstGeom>
          <a:solidFill>
            <a:srgbClr val="EA580C"/>
          </a:solidFill>
        </p:spPr>
      </p:sp>
      <p:sp>
        <p:nvSpPr>
          <p:cNvPr id="8" name="Text 5"/>
          <p:cNvSpPr/>
          <p:nvPr/>
        </p:nvSpPr>
        <p:spPr>
          <a:xfrm>
            <a:off x="594360" y="1508760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896112" y="1353312"/>
            <a:ext cx="3383280" cy="23774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三层指标体系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896112" y="1591056"/>
            <a:ext cx="338328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一级→二级→行为观察点，公共+自定义模板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4663440" y="1280160"/>
            <a:ext cx="40233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663440" y="1280160"/>
            <a:ext cx="36576" cy="658368"/>
          </a:xfrm>
          <a:prstGeom prst="rect">
            <a:avLst/>
          </a:prstGeom>
          <a:solidFill>
            <a:srgbClr val="EA580C"/>
          </a:solidFill>
        </p:spPr>
      </p:sp>
      <p:sp>
        <p:nvSpPr>
          <p:cNvPr id="13" name="Shape 10"/>
          <p:cNvSpPr/>
          <p:nvPr/>
        </p:nvSpPr>
        <p:spPr>
          <a:xfrm>
            <a:off x="4800600" y="1508760"/>
            <a:ext cx="201168" cy="201168"/>
          </a:xfrm>
          <a:prstGeom prst="ellipse">
            <a:avLst/>
          </a:prstGeom>
          <a:solidFill>
            <a:srgbClr val="EA580C"/>
          </a:solidFill>
        </p:spPr>
      </p:sp>
      <p:sp>
        <p:nvSpPr>
          <p:cNvPr id="14" name="Text 11"/>
          <p:cNvSpPr/>
          <p:nvPr/>
        </p:nvSpPr>
        <p:spPr>
          <a:xfrm>
            <a:off x="4800600" y="1508760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2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5102352" y="1353312"/>
            <a:ext cx="3383280" cy="23774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AI智能评价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5102352" y="1591056"/>
            <a:ext cx="338328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自然语言对话评价，输入描述AI自动识别并评价</a:t>
            </a:r>
            <a:endParaRPr lang="en-US" sz="1000" dirty="0"/>
          </a:p>
        </p:txBody>
      </p:sp>
      <p:sp>
        <p:nvSpPr>
          <p:cNvPr id="17" name="Shape 14"/>
          <p:cNvSpPr/>
          <p:nvPr/>
        </p:nvSpPr>
        <p:spPr>
          <a:xfrm>
            <a:off x="457200" y="2029968"/>
            <a:ext cx="40233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457200" y="2029968"/>
            <a:ext cx="36576" cy="658368"/>
          </a:xfrm>
          <a:prstGeom prst="rect">
            <a:avLst/>
          </a:prstGeom>
          <a:solidFill>
            <a:srgbClr val="EA580C"/>
          </a:solidFill>
        </p:spPr>
      </p:sp>
      <p:sp>
        <p:nvSpPr>
          <p:cNvPr id="19" name="Shape 16"/>
          <p:cNvSpPr/>
          <p:nvPr/>
        </p:nvSpPr>
        <p:spPr>
          <a:xfrm>
            <a:off x="594360" y="2258568"/>
            <a:ext cx="201168" cy="201168"/>
          </a:xfrm>
          <a:prstGeom prst="ellipse">
            <a:avLst/>
          </a:prstGeom>
          <a:solidFill>
            <a:srgbClr val="EA580C"/>
          </a:solidFill>
        </p:spPr>
      </p:sp>
      <p:sp>
        <p:nvSpPr>
          <p:cNvPr id="20" name="Text 17"/>
          <p:cNvSpPr/>
          <p:nvPr/>
        </p:nvSpPr>
        <p:spPr>
          <a:xfrm>
            <a:off x="594360" y="2258568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3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896112" y="2103120"/>
            <a:ext cx="3383280" cy="23774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拍照识别</a:t>
            </a:r>
            <a:endParaRPr lang="en-US" sz="1300" dirty="0"/>
          </a:p>
        </p:txBody>
      </p:sp>
      <p:sp>
        <p:nvSpPr>
          <p:cNvPr id="22" name="Text 19"/>
          <p:cNvSpPr/>
          <p:nvPr/>
        </p:nvSpPr>
        <p:spPr>
          <a:xfrm>
            <a:off x="896112" y="2340864"/>
            <a:ext cx="338328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手机拍照自动识别学生身份，无需手动选择</a:t>
            </a:r>
            <a:endParaRPr lang="en-US" sz="1000" dirty="0"/>
          </a:p>
        </p:txBody>
      </p:sp>
      <p:sp>
        <p:nvSpPr>
          <p:cNvPr id="23" name="Shape 20"/>
          <p:cNvSpPr/>
          <p:nvPr/>
        </p:nvSpPr>
        <p:spPr>
          <a:xfrm>
            <a:off x="4663440" y="2029968"/>
            <a:ext cx="40233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663440" y="2029968"/>
            <a:ext cx="36576" cy="658368"/>
          </a:xfrm>
          <a:prstGeom prst="rect">
            <a:avLst/>
          </a:prstGeom>
          <a:solidFill>
            <a:srgbClr val="EA580C"/>
          </a:solidFill>
        </p:spPr>
      </p:sp>
      <p:sp>
        <p:nvSpPr>
          <p:cNvPr id="25" name="Shape 22"/>
          <p:cNvSpPr/>
          <p:nvPr/>
        </p:nvSpPr>
        <p:spPr>
          <a:xfrm>
            <a:off x="4800600" y="2258568"/>
            <a:ext cx="201168" cy="201168"/>
          </a:xfrm>
          <a:prstGeom prst="ellipse">
            <a:avLst/>
          </a:prstGeom>
          <a:solidFill>
            <a:srgbClr val="EA580C"/>
          </a:solidFill>
        </p:spPr>
      </p:sp>
      <p:sp>
        <p:nvSpPr>
          <p:cNvPr id="26" name="Text 23"/>
          <p:cNvSpPr/>
          <p:nvPr/>
        </p:nvSpPr>
        <p:spPr>
          <a:xfrm>
            <a:off x="4800600" y="2258568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4</a:t>
            </a:r>
            <a:endParaRPr lang="en-US" sz="1000" dirty="0"/>
          </a:p>
        </p:txBody>
      </p:sp>
      <p:sp>
        <p:nvSpPr>
          <p:cNvPr id="27" name="Text 24"/>
          <p:cNvSpPr/>
          <p:nvPr/>
        </p:nvSpPr>
        <p:spPr>
          <a:xfrm>
            <a:off x="5102352" y="2103120"/>
            <a:ext cx="3383280" cy="23774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五维分析</a:t>
            </a:r>
            <a:endParaRPr lang="en-US" sz="1300" dirty="0"/>
          </a:p>
        </p:txBody>
      </p:sp>
      <p:sp>
        <p:nvSpPr>
          <p:cNvPr id="28" name="Text 25"/>
          <p:cNvSpPr/>
          <p:nvPr/>
        </p:nvSpPr>
        <p:spPr>
          <a:xfrm>
            <a:off x="5102352" y="2340864"/>
            <a:ext cx="338328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环形图+趋势+雷达+词云+占比，可视化成长</a:t>
            </a:r>
            <a:endParaRPr lang="en-US" sz="1000" dirty="0"/>
          </a:p>
        </p:txBody>
      </p:sp>
      <p:sp>
        <p:nvSpPr>
          <p:cNvPr id="29" name="Shape 26"/>
          <p:cNvSpPr/>
          <p:nvPr/>
        </p:nvSpPr>
        <p:spPr>
          <a:xfrm>
            <a:off x="457200" y="2779776"/>
            <a:ext cx="40233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30" name="Shape 27"/>
          <p:cNvSpPr/>
          <p:nvPr/>
        </p:nvSpPr>
        <p:spPr>
          <a:xfrm>
            <a:off x="457200" y="2779776"/>
            <a:ext cx="36576" cy="658368"/>
          </a:xfrm>
          <a:prstGeom prst="rect">
            <a:avLst/>
          </a:prstGeom>
          <a:solidFill>
            <a:srgbClr val="EA580C"/>
          </a:solidFill>
        </p:spPr>
      </p:sp>
      <p:sp>
        <p:nvSpPr>
          <p:cNvPr id="31" name="Shape 28"/>
          <p:cNvSpPr/>
          <p:nvPr/>
        </p:nvSpPr>
        <p:spPr>
          <a:xfrm>
            <a:off x="594360" y="3008376"/>
            <a:ext cx="201168" cy="201168"/>
          </a:xfrm>
          <a:prstGeom prst="ellipse">
            <a:avLst/>
          </a:prstGeom>
          <a:solidFill>
            <a:srgbClr val="EA580C"/>
          </a:solidFill>
        </p:spPr>
      </p:sp>
      <p:sp>
        <p:nvSpPr>
          <p:cNvPr id="32" name="Text 29"/>
          <p:cNvSpPr/>
          <p:nvPr/>
        </p:nvSpPr>
        <p:spPr>
          <a:xfrm>
            <a:off x="594360" y="3008376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5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896112" y="2852928"/>
            <a:ext cx="3383280" cy="23774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成长档案</a:t>
            </a:r>
            <a:endParaRPr lang="en-US" sz="1300" dirty="0"/>
          </a:p>
        </p:txBody>
      </p:sp>
      <p:sp>
        <p:nvSpPr>
          <p:cNvPr id="34" name="Text 31"/>
          <p:cNvSpPr/>
          <p:nvPr/>
        </p:nvSpPr>
        <p:spPr>
          <a:xfrm>
            <a:off x="896112" y="3090672"/>
            <a:ext cx="338328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评价数据自动归档，支持打印成长报告</a:t>
            </a:r>
            <a:endParaRPr lang="en-US" sz="1000" dirty="0"/>
          </a:p>
        </p:txBody>
      </p:sp>
      <p:sp>
        <p:nvSpPr>
          <p:cNvPr id="35" name="Shape 32"/>
          <p:cNvSpPr/>
          <p:nvPr/>
        </p:nvSpPr>
        <p:spPr>
          <a:xfrm>
            <a:off x="4663440" y="2779776"/>
            <a:ext cx="40233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36" name="Shape 33"/>
          <p:cNvSpPr/>
          <p:nvPr/>
        </p:nvSpPr>
        <p:spPr>
          <a:xfrm>
            <a:off x="4663440" y="2779776"/>
            <a:ext cx="36576" cy="658368"/>
          </a:xfrm>
          <a:prstGeom prst="rect">
            <a:avLst/>
          </a:prstGeom>
          <a:solidFill>
            <a:srgbClr val="EA580C"/>
          </a:solidFill>
        </p:spPr>
      </p:sp>
      <p:sp>
        <p:nvSpPr>
          <p:cNvPr id="37" name="Shape 34"/>
          <p:cNvSpPr/>
          <p:nvPr/>
        </p:nvSpPr>
        <p:spPr>
          <a:xfrm>
            <a:off x="4800600" y="3008376"/>
            <a:ext cx="201168" cy="201168"/>
          </a:xfrm>
          <a:prstGeom prst="ellipse">
            <a:avLst/>
          </a:prstGeom>
          <a:solidFill>
            <a:srgbClr val="EA580C"/>
          </a:solidFill>
        </p:spPr>
      </p:sp>
      <p:sp>
        <p:nvSpPr>
          <p:cNvPr id="38" name="Text 35"/>
          <p:cNvSpPr/>
          <p:nvPr/>
        </p:nvSpPr>
        <p:spPr>
          <a:xfrm>
            <a:off x="4800600" y="3008376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6</a:t>
            </a:r>
            <a:endParaRPr lang="en-US" sz="1000" dirty="0"/>
          </a:p>
        </p:txBody>
      </p:sp>
      <p:sp>
        <p:nvSpPr>
          <p:cNvPr id="39" name="Text 36"/>
          <p:cNvSpPr/>
          <p:nvPr/>
        </p:nvSpPr>
        <p:spPr>
          <a:xfrm>
            <a:off x="5102352" y="2852928"/>
            <a:ext cx="3383280" cy="23774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荣誉评比</a:t>
            </a:r>
            <a:endParaRPr lang="en-US" sz="1300" dirty="0"/>
          </a:p>
        </p:txBody>
      </p:sp>
      <p:sp>
        <p:nvSpPr>
          <p:cNvPr id="40" name="Text 37"/>
          <p:cNvSpPr/>
          <p:nvPr/>
        </p:nvSpPr>
        <p:spPr>
          <a:xfrm>
            <a:off x="5102352" y="3090672"/>
            <a:ext cx="338328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等级生成+排名表彰+自动规则，覆盖个人/班级</a:t>
            </a:r>
            <a:endParaRPr lang="en-US" sz="1000" dirty="0"/>
          </a:p>
        </p:txBody>
      </p:sp>
      <p:sp>
        <p:nvSpPr>
          <p:cNvPr id="41" name="Shape 38"/>
          <p:cNvSpPr/>
          <p:nvPr/>
        </p:nvSpPr>
        <p:spPr>
          <a:xfrm>
            <a:off x="457200" y="3749040"/>
            <a:ext cx="2621280" cy="594360"/>
          </a:xfrm>
          <a:prstGeom prst="roundRect">
            <a:avLst>
              <a:gd name="adj" fmla="val 9231"/>
            </a:avLst>
          </a:prstGeom>
          <a:solidFill>
            <a:srgbClr val="FFF7ED"/>
          </a:solidFill>
          <a:ln w="12700">
            <a:solidFill>
              <a:srgbClr val="EA580C"/>
            </a:solidFill>
            <a:prstDash val="solid"/>
          </a:ln>
        </p:spPr>
      </p:sp>
      <p:sp>
        <p:nvSpPr>
          <p:cNvPr id="42" name="Text 39"/>
          <p:cNvSpPr/>
          <p:nvPr/>
        </p:nvSpPr>
        <p:spPr>
          <a:xfrm>
            <a:off x="548640" y="3794760"/>
            <a:ext cx="1048512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EA580C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80%</a:t>
            </a:r>
            <a:endParaRPr lang="en-US" sz="2000" dirty="0"/>
          </a:p>
        </p:txBody>
      </p:sp>
      <p:sp>
        <p:nvSpPr>
          <p:cNvPr id="43" name="Text 40"/>
          <p:cNvSpPr/>
          <p:nvPr/>
        </p:nvSpPr>
        <p:spPr>
          <a:xfrm>
            <a:off x="1505712" y="3794760"/>
            <a:ext cx="1441704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评价效率提升</a:t>
            </a:r>
            <a:endParaRPr lang="en-US" sz="1100" dirty="0"/>
          </a:p>
        </p:txBody>
      </p:sp>
      <p:sp>
        <p:nvSpPr>
          <p:cNvPr id="44" name="Shape 41"/>
          <p:cNvSpPr/>
          <p:nvPr/>
        </p:nvSpPr>
        <p:spPr>
          <a:xfrm>
            <a:off x="3261360" y="3749040"/>
            <a:ext cx="2621280" cy="594360"/>
          </a:xfrm>
          <a:prstGeom prst="roundRect">
            <a:avLst>
              <a:gd name="adj" fmla="val 9231"/>
            </a:avLst>
          </a:prstGeom>
          <a:solidFill>
            <a:srgbClr val="FFF7ED"/>
          </a:solidFill>
          <a:ln w="12700">
            <a:solidFill>
              <a:srgbClr val="EA580C"/>
            </a:solidFill>
            <a:prstDash val="solid"/>
          </a:ln>
        </p:spPr>
      </p:sp>
      <p:sp>
        <p:nvSpPr>
          <p:cNvPr id="45" name="Text 42"/>
          <p:cNvSpPr/>
          <p:nvPr/>
        </p:nvSpPr>
        <p:spPr>
          <a:xfrm>
            <a:off x="3352800" y="3794760"/>
            <a:ext cx="1048512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EA580C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100%</a:t>
            </a:r>
            <a:endParaRPr lang="en-US" sz="2000" dirty="0"/>
          </a:p>
        </p:txBody>
      </p:sp>
      <p:sp>
        <p:nvSpPr>
          <p:cNvPr id="46" name="Text 43"/>
          <p:cNvSpPr/>
          <p:nvPr/>
        </p:nvSpPr>
        <p:spPr>
          <a:xfrm>
            <a:off x="4309872" y="3794760"/>
            <a:ext cx="1441704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学生覆盖率</a:t>
            </a:r>
            <a:endParaRPr lang="en-US" sz="1100" dirty="0"/>
          </a:p>
        </p:txBody>
      </p:sp>
      <p:sp>
        <p:nvSpPr>
          <p:cNvPr id="47" name="Shape 44"/>
          <p:cNvSpPr/>
          <p:nvPr/>
        </p:nvSpPr>
        <p:spPr>
          <a:xfrm>
            <a:off x="6065520" y="3749040"/>
            <a:ext cx="2621280" cy="594360"/>
          </a:xfrm>
          <a:prstGeom prst="roundRect">
            <a:avLst>
              <a:gd name="adj" fmla="val 9231"/>
            </a:avLst>
          </a:prstGeom>
          <a:solidFill>
            <a:srgbClr val="FFF7ED"/>
          </a:solidFill>
          <a:ln w="12700">
            <a:solidFill>
              <a:srgbClr val="EA580C"/>
            </a:solidFill>
            <a:prstDash val="solid"/>
          </a:ln>
        </p:spPr>
      </p:sp>
      <p:sp>
        <p:nvSpPr>
          <p:cNvPr id="48" name="Text 45"/>
          <p:cNvSpPr/>
          <p:nvPr/>
        </p:nvSpPr>
        <p:spPr>
          <a:xfrm>
            <a:off x="6156960" y="3794760"/>
            <a:ext cx="1048512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EA580C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5维</a:t>
            </a:r>
            <a:endParaRPr lang="en-US" sz="2000" dirty="0"/>
          </a:p>
        </p:txBody>
      </p:sp>
      <p:sp>
        <p:nvSpPr>
          <p:cNvPr id="49" name="Text 46"/>
          <p:cNvSpPr/>
          <p:nvPr/>
        </p:nvSpPr>
        <p:spPr>
          <a:xfrm>
            <a:off x="7114032" y="3794760"/>
            <a:ext cx="1441704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成长分析维度</a:t>
            </a:r>
            <a:endParaRPr lang="en-US" sz="1100" dirty="0"/>
          </a:p>
        </p:txBody>
      </p:sp>
      <p:sp>
        <p:nvSpPr>
          <p:cNvPr id="50" name="Shape 47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51" name="Text 48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平台介绍</a:t>
            </a:r>
            <a:endParaRPr lang="en-US" sz="1000" dirty="0"/>
          </a:p>
        </p:txBody>
      </p:sp>
      <p:sp>
        <p:nvSpPr>
          <p:cNvPr id="52" name="Text 49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12 / 32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综合素质评价 · 数据场景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三层指标、AI智能评价、拍照识别、五维分析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457200" y="1234440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AI智能评价演示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457200" y="1645920"/>
            <a:ext cx="8229600" cy="457200"/>
          </a:xfrm>
          <a:prstGeom prst="roundRect">
            <a:avLst>
              <a:gd name="adj" fmla="val 12000"/>
            </a:avLst>
          </a:prstGeom>
          <a:solidFill>
            <a:srgbClr val="EFF6FF"/>
          </a:solidFill>
          <a:ln w="19050">
            <a:solidFill>
              <a:srgbClr val="1E3A5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40080" y="1691640"/>
            <a:ext cx="786384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1E3A5F"/>
                </a:solidFill>
              </a:rPr>
              <a:t>输入：</a:t>
            </a:r>
            <a:r>
              <a:rPr lang="en-US" sz="1200" dirty="0">
                <a:solidFill>
                  <a:srgbClr val="1E293B"/>
                </a:solidFill>
              </a:rPr>
              <a:t>黄明仁今天课堂表现积极，主动回答问题3次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548640" y="2286000"/>
            <a:ext cx="182880" cy="182880"/>
          </a:xfrm>
          <a:prstGeom prst="ellipse">
            <a:avLst/>
          </a:prstGeom>
          <a:solidFill>
            <a:srgbClr val="EA580C"/>
          </a:solidFill>
        </p:spPr>
      </p:sp>
      <p:sp>
        <p:nvSpPr>
          <p:cNvPr id="9" name="Text 6"/>
          <p:cNvSpPr/>
          <p:nvPr/>
        </p:nvSpPr>
        <p:spPr>
          <a:xfrm>
            <a:off x="548640" y="2286000"/>
            <a:ext cx="182880" cy="1828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1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822960" y="2240280"/>
            <a:ext cx="77724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AI识别学生：黄明仁（高一3班，学号20240015）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548640" y="2670048"/>
            <a:ext cx="182880" cy="182880"/>
          </a:xfrm>
          <a:prstGeom prst="ellipse">
            <a:avLst/>
          </a:prstGeom>
          <a:solidFill>
            <a:srgbClr val="EA580C"/>
          </a:solidFill>
        </p:spPr>
      </p:sp>
      <p:sp>
        <p:nvSpPr>
          <p:cNvPr id="12" name="Text 9"/>
          <p:cNvSpPr/>
          <p:nvPr/>
        </p:nvSpPr>
        <p:spPr>
          <a:xfrm>
            <a:off x="548640" y="2670048"/>
            <a:ext cx="182880" cy="1828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2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822960" y="2624328"/>
            <a:ext cx="77724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匹配指标：学业表现 → 课堂参与 → 积极发言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548640" y="3054096"/>
            <a:ext cx="182880" cy="182880"/>
          </a:xfrm>
          <a:prstGeom prst="ellipse">
            <a:avLst/>
          </a:prstGeom>
          <a:solidFill>
            <a:srgbClr val="EA580C"/>
          </a:solidFill>
        </p:spPr>
      </p:sp>
      <p:sp>
        <p:nvSpPr>
          <p:cNvPr id="15" name="Text 12"/>
          <p:cNvSpPr/>
          <p:nvPr/>
        </p:nvSpPr>
        <p:spPr>
          <a:xfrm>
            <a:off x="548640" y="3054096"/>
            <a:ext cx="182880" cy="1828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3</a:t>
            </a:r>
            <a:endParaRPr lang="en-US" sz="900" dirty="0"/>
          </a:p>
        </p:txBody>
      </p:sp>
      <p:sp>
        <p:nvSpPr>
          <p:cNvPr id="16" name="Text 13"/>
          <p:cNvSpPr/>
          <p:nvPr/>
        </p:nvSpPr>
        <p:spPr>
          <a:xfrm>
            <a:off x="822960" y="3008376"/>
            <a:ext cx="77724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生成评价：+2分，自动记录到学生成长档案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548640" y="3438144"/>
            <a:ext cx="182880" cy="182880"/>
          </a:xfrm>
          <a:prstGeom prst="ellipse">
            <a:avLst/>
          </a:prstGeom>
          <a:solidFill>
            <a:srgbClr val="EA580C"/>
          </a:solidFill>
        </p:spPr>
      </p:sp>
      <p:sp>
        <p:nvSpPr>
          <p:cNvPr id="18" name="Text 15"/>
          <p:cNvSpPr/>
          <p:nvPr/>
        </p:nvSpPr>
        <p:spPr>
          <a:xfrm>
            <a:off x="548640" y="3438144"/>
            <a:ext cx="182880" cy="1828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4</a:t>
            </a:r>
            <a:endParaRPr lang="en-US" sz="900" dirty="0"/>
          </a:p>
        </p:txBody>
      </p:sp>
      <p:sp>
        <p:nvSpPr>
          <p:cNvPr id="19" name="Text 16"/>
          <p:cNvSpPr/>
          <p:nvPr/>
        </p:nvSpPr>
        <p:spPr>
          <a:xfrm>
            <a:off x="822960" y="3392424"/>
            <a:ext cx="77724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更新五维分析：课堂参与度提升15%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457200" y="3867912"/>
            <a:ext cx="8229600" cy="411480"/>
          </a:xfrm>
          <a:prstGeom prst="roundRect">
            <a:avLst>
              <a:gd name="adj" fmla="val 13333"/>
            </a:avLst>
          </a:prstGeom>
          <a:solidFill>
            <a:srgbClr val="ECFDF5"/>
          </a:solidFill>
          <a:ln w="19050">
            <a:solidFill>
              <a:srgbClr val="059669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40080" y="3913632"/>
            <a:ext cx="7863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059669"/>
                </a:solidFill>
              </a:rPr>
              <a:t>结果：</a:t>
            </a:r>
            <a:r>
              <a:rPr lang="en-US" sz="1200" dirty="0">
                <a:solidFill>
                  <a:srgbClr val="1E293B"/>
                </a:solidFill>
              </a:rPr>
              <a:t>评价完成，已更新成长档案和五维分析</a:t>
            </a:r>
            <a:endParaRPr lang="en-US" sz="1200" dirty="0"/>
          </a:p>
        </p:txBody>
      </p:sp>
      <p:sp>
        <p:nvSpPr>
          <p:cNvPr id="22" name="Shape 19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平台介绍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13 / 32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请假管理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线上申请，规则审批，全流程留痕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280160"/>
            <a:ext cx="40233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57200" y="1280160"/>
            <a:ext cx="36576" cy="658368"/>
          </a:xfrm>
          <a:prstGeom prst="rect">
            <a:avLst/>
          </a:prstGeom>
          <a:solidFill>
            <a:srgbClr val="EA580C"/>
          </a:solidFill>
        </p:spPr>
      </p:sp>
      <p:sp>
        <p:nvSpPr>
          <p:cNvPr id="7" name="Shape 4"/>
          <p:cNvSpPr/>
          <p:nvPr/>
        </p:nvSpPr>
        <p:spPr>
          <a:xfrm>
            <a:off x="594360" y="1508760"/>
            <a:ext cx="201168" cy="201168"/>
          </a:xfrm>
          <a:prstGeom prst="ellipse">
            <a:avLst/>
          </a:prstGeom>
          <a:solidFill>
            <a:srgbClr val="EA580C"/>
          </a:solidFill>
        </p:spPr>
      </p:sp>
      <p:sp>
        <p:nvSpPr>
          <p:cNvPr id="8" name="Text 5"/>
          <p:cNvSpPr/>
          <p:nvPr/>
        </p:nvSpPr>
        <p:spPr>
          <a:xfrm>
            <a:off x="594360" y="1508760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896112" y="1353312"/>
            <a:ext cx="3383280" cy="23774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线上申请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896112" y="1591056"/>
            <a:ext cx="338328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家长小程序提交请假，支持病假/事假/活动假等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4663440" y="1280160"/>
            <a:ext cx="40233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663440" y="1280160"/>
            <a:ext cx="36576" cy="658368"/>
          </a:xfrm>
          <a:prstGeom prst="rect">
            <a:avLst/>
          </a:prstGeom>
          <a:solidFill>
            <a:srgbClr val="EA580C"/>
          </a:solidFill>
        </p:spPr>
      </p:sp>
      <p:sp>
        <p:nvSpPr>
          <p:cNvPr id="13" name="Shape 10"/>
          <p:cNvSpPr/>
          <p:nvPr/>
        </p:nvSpPr>
        <p:spPr>
          <a:xfrm>
            <a:off x="4800600" y="1508760"/>
            <a:ext cx="201168" cy="201168"/>
          </a:xfrm>
          <a:prstGeom prst="ellipse">
            <a:avLst/>
          </a:prstGeom>
          <a:solidFill>
            <a:srgbClr val="EA580C"/>
          </a:solidFill>
        </p:spPr>
      </p:sp>
      <p:sp>
        <p:nvSpPr>
          <p:cNvPr id="14" name="Text 11"/>
          <p:cNvSpPr/>
          <p:nvPr/>
        </p:nvSpPr>
        <p:spPr>
          <a:xfrm>
            <a:off x="4800600" y="1508760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2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5102352" y="1353312"/>
            <a:ext cx="3383280" cy="23774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规则化审批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5102352" y="1591056"/>
            <a:ext cx="338328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按天数自动匹配审批人（班主任→年级组长→校长）</a:t>
            </a:r>
            <a:endParaRPr lang="en-US" sz="1000" dirty="0"/>
          </a:p>
        </p:txBody>
      </p:sp>
      <p:sp>
        <p:nvSpPr>
          <p:cNvPr id="17" name="Shape 14"/>
          <p:cNvSpPr/>
          <p:nvPr/>
        </p:nvSpPr>
        <p:spPr>
          <a:xfrm>
            <a:off x="457200" y="2029968"/>
            <a:ext cx="40233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457200" y="2029968"/>
            <a:ext cx="36576" cy="658368"/>
          </a:xfrm>
          <a:prstGeom prst="rect">
            <a:avLst/>
          </a:prstGeom>
          <a:solidFill>
            <a:srgbClr val="EA580C"/>
          </a:solidFill>
        </p:spPr>
      </p:sp>
      <p:sp>
        <p:nvSpPr>
          <p:cNvPr id="19" name="Shape 16"/>
          <p:cNvSpPr/>
          <p:nvPr/>
        </p:nvSpPr>
        <p:spPr>
          <a:xfrm>
            <a:off x="594360" y="2258568"/>
            <a:ext cx="201168" cy="201168"/>
          </a:xfrm>
          <a:prstGeom prst="ellipse">
            <a:avLst/>
          </a:prstGeom>
          <a:solidFill>
            <a:srgbClr val="EA580C"/>
          </a:solidFill>
        </p:spPr>
      </p:sp>
      <p:sp>
        <p:nvSpPr>
          <p:cNvPr id="20" name="Text 17"/>
          <p:cNvSpPr/>
          <p:nvPr/>
        </p:nvSpPr>
        <p:spPr>
          <a:xfrm>
            <a:off x="594360" y="2258568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3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896112" y="2103120"/>
            <a:ext cx="3383280" cy="23774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全流程留痕</a:t>
            </a:r>
            <a:endParaRPr lang="en-US" sz="1300" dirty="0"/>
          </a:p>
        </p:txBody>
      </p:sp>
      <p:sp>
        <p:nvSpPr>
          <p:cNvPr id="22" name="Text 19"/>
          <p:cNvSpPr/>
          <p:nvPr/>
        </p:nvSpPr>
        <p:spPr>
          <a:xfrm>
            <a:off x="896112" y="2340864"/>
            <a:ext cx="338328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申请→审批→销假全程记录，时间戳+操作人可追溯</a:t>
            </a:r>
            <a:endParaRPr lang="en-US" sz="1000" dirty="0"/>
          </a:p>
        </p:txBody>
      </p:sp>
      <p:sp>
        <p:nvSpPr>
          <p:cNvPr id="23" name="Shape 20"/>
          <p:cNvSpPr/>
          <p:nvPr/>
        </p:nvSpPr>
        <p:spPr>
          <a:xfrm>
            <a:off x="4663440" y="2029968"/>
            <a:ext cx="40233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663440" y="2029968"/>
            <a:ext cx="36576" cy="658368"/>
          </a:xfrm>
          <a:prstGeom prst="rect">
            <a:avLst/>
          </a:prstGeom>
          <a:solidFill>
            <a:srgbClr val="EA580C"/>
          </a:solidFill>
        </p:spPr>
      </p:sp>
      <p:sp>
        <p:nvSpPr>
          <p:cNvPr id="25" name="Shape 22"/>
          <p:cNvSpPr/>
          <p:nvPr/>
        </p:nvSpPr>
        <p:spPr>
          <a:xfrm>
            <a:off x="4800600" y="2258568"/>
            <a:ext cx="201168" cy="201168"/>
          </a:xfrm>
          <a:prstGeom prst="ellipse">
            <a:avLst/>
          </a:prstGeom>
          <a:solidFill>
            <a:srgbClr val="EA580C"/>
          </a:solidFill>
        </p:spPr>
      </p:sp>
      <p:sp>
        <p:nvSpPr>
          <p:cNvPr id="26" name="Text 23"/>
          <p:cNvSpPr/>
          <p:nvPr/>
        </p:nvSpPr>
        <p:spPr>
          <a:xfrm>
            <a:off x="4800600" y="2258568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4</a:t>
            </a:r>
            <a:endParaRPr lang="en-US" sz="1000" dirty="0"/>
          </a:p>
        </p:txBody>
      </p:sp>
      <p:sp>
        <p:nvSpPr>
          <p:cNvPr id="27" name="Text 24"/>
          <p:cNvSpPr/>
          <p:nvPr/>
        </p:nvSpPr>
        <p:spPr>
          <a:xfrm>
            <a:off x="5102352" y="2103120"/>
            <a:ext cx="3383280" cy="23774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自动退餐</a:t>
            </a:r>
            <a:endParaRPr lang="en-US" sz="1300" dirty="0"/>
          </a:p>
        </p:txBody>
      </p:sp>
      <p:sp>
        <p:nvSpPr>
          <p:cNvPr id="28" name="Text 25"/>
          <p:cNvSpPr/>
          <p:nvPr/>
        </p:nvSpPr>
        <p:spPr>
          <a:xfrm>
            <a:off x="5102352" y="2340864"/>
            <a:ext cx="338328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请假通过后自动退订当日餐食，避免浪费</a:t>
            </a:r>
            <a:endParaRPr lang="en-US" sz="1000" dirty="0"/>
          </a:p>
        </p:txBody>
      </p:sp>
      <p:sp>
        <p:nvSpPr>
          <p:cNvPr id="29" name="Shape 26"/>
          <p:cNvSpPr/>
          <p:nvPr/>
        </p:nvSpPr>
        <p:spPr>
          <a:xfrm>
            <a:off x="457200" y="2779776"/>
            <a:ext cx="40233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30" name="Shape 27"/>
          <p:cNvSpPr/>
          <p:nvPr/>
        </p:nvSpPr>
        <p:spPr>
          <a:xfrm>
            <a:off x="457200" y="2779776"/>
            <a:ext cx="36576" cy="658368"/>
          </a:xfrm>
          <a:prstGeom prst="rect">
            <a:avLst/>
          </a:prstGeom>
          <a:solidFill>
            <a:srgbClr val="EA580C"/>
          </a:solidFill>
        </p:spPr>
      </p:sp>
      <p:sp>
        <p:nvSpPr>
          <p:cNvPr id="31" name="Shape 28"/>
          <p:cNvSpPr/>
          <p:nvPr/>
        </p:nvSpPr>
        <p:spPr>
          <a:xfrm>
            <a:off x="594360" y="3008376"/>
            <a:ext cx="201168" cy="201168"/>
          </a:xfrm>
          <a:prstGeom prst="ellipse">
            <a:avLst/>
          </a:prstGeom>
          <a:solidFill>
            <a:srgbClr val="EA580C"/>
          </a:solidFill>
        </p:spPr>
      </p:sp>
      <p:sp>
        <p:nvSpPr>
          <p:cNvPr id="32" name="Text 29"/>
          <p:cNvSpPr/>
          <p:nvPr/>
        </p:nvSpPr>
        <p:spPr>
          <a:xfrm>
            <a:off x="594360" y="3008376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5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896112" y="2852928"/>
            <a:ext cx="3383280" cy="23774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考勤联动</a:t>
            </a:r>
            <a:endParaRPr lang="en-US" sz="1300" dirty="0"/>
          </a:p>
        </p:txBody>
      </p:sp>
      <p:sp>
        <p:nvSpPr>
          <p:cNvPr id="34" name="Text 31"/>
          <p:cNvSpPr/>
          <p:nvPr/>
        </p:nvSpPr>
        <p:spPr>
          <a:xfrm>
            <a:off x="896112" y="3090672"/>
            <a:ext cx="338328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请假状态自动同步考勤系统，数据互联互通</a:t>
            </a:r>
            <a:endParaRPr lang="en-US" sz="1000" dirty="0"/>
          </a:p>
        </p:txBody>
      </p:sp>
      <p:sp>
        <p:nvSpPr>
          <p:cNvPr id="35" name="Shape 32"/>
          <p:cNvSpPr/>
          <p:nvPr/>
        </p:nvSpPr>
        <p:spPr>
          <a:xfrm>
            <a:off x="4663440" y="2779776"/>
            <a:ext cx="40233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36" name="Shape 33"/>
          <p:cNvSpPr/>
          <p:nvPr/>
        </p:nvSpPr>
        <p:spPr>
          <a:xfrm>
            <a:off x="4663440" y="2779776"/>
            <a:ext cx="36576" cy="658368"/>
          </a:xfrm>
          <a:prstGeom prst="rect">
            <a:avLst/>
          </a:prstGeom>
          <a:solidFill>
            <a:srgbClr val="EA580C"/>
          </a:solidFill>
        </p:spPr>
      </p:sp>
      <p:sp>
        <p:nvSpPr>
          <p:cNvPr id="37" name="Shape 34"/>
          <p:cNvSpPr/>
          <p:nvPr/>
        </p:nvSpPr>
        <p:spPr>
          <a:xfrm>
            <a:off x="4800600" y="3008376"/>
            <a:ext cx="201168" cy="201168"/>
          </a:xfrm>
          <a:prstGeom prst="ellipse">
            <a:avLst/>
          </a:prstGeom>
          <a:solidFill>
            <a:srgbClr val="EA580C"/>
          </a:solidFill>
        </p:spPr>
      </p:sp>
      <p:sp>
        <p:nvSpPr>
          <p:cNvPr id="38" name="Text 35"/>
          <p:cNvSpPr/>
          <p:nvPr/>
        </p:nvSpPr>
        <p:spPr>
          <a:xfrm>
            <a:off x="4800600" y="3008376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6</a:t>
            </a:r>
            <a:endParaRPr lang="en-US" sz="1000" dirty="0"/>
          </a:p>
        </p:txBody>
      </p:sp>
      <p:sp>
        <p:nvSpPr>
          <p:cNvPr id="39" name="Text 36"/>
          <p:cNvSpPr/>
          <p:nvPr/>
        </p:nvSpPr>
        <p:spPr>
          <a:xfrm>
            <a:off x="5102352" y="2852928"/>
            <a:ext cx="3383280" cy="23774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统计分析</a:t>
            </a:r>
            <a:endParaRPr lang="en-US" sz="1300" dirty="0"/>
          </a:p>
        </p:txBody>
      </p:sp>
      <p:sp>
        <p:nvSpPr>
          <p:cNvPr id="40" name="Text 37"/>
          <p:cNvSpPr/>
          <p:nvPr/>
        </p:nvSpPr>
        <p:spPr>
          <a:xfrm>
            <a:off x="5102352" y="3090672"/>
            <a:ext cx="338328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请假数据多维度统计，班级/年级/全校趋势分析</a:t>
            </a:r>
            <a:endParaRPr lang="en-US" sz="1000" dirty="0"/>
          </a:p>
        </p:txBody>
      </p:sp>
      <p:sp>
        <p:nvSpPr>
          <p:cNvPr id="41" name="Shape 38"/>
          <p:cNvSpPr/>
          <p:nvPr/>
        </p:nvSpPr>
        <p:spPr>
          <a:xfrm>
            <a:off x="457200" y="3749040"/>
            <a:ext cx="2621280" cy="594360"/>
          </a:xfrm>
          <a:prstGeom prst="roundRect">
            <a:avLst>
              <a:gd name="adj" fmla="val 9231"/>
            </a:avLst>
          </a:prstGeom>
          <a:solidFill>
            <a:srgbClr val="FFF7ED"/>
          </a:solidFill>
          <a:ln w="12700">
            <a:solidFill>
              <a:srgbClr val="EA580C"/>
            </a:solidFill>
            <a:prstDash val="solid"/>
          </a:ln>
        </p:spPr>
      </p:sp>
      <p:sp>
        <p:nvSpPr>
          <p:cNvPr id="42" name="Text 39"/>
          <p:cNvSpPr/>
          <p:nvPr/>
        </p:nvSpPr>
        <p:spPr>
          <a:xfrm>
            <a:off x="548640" y="3794760"/>
            <a:ext cx="1048512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EA580C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&lt;2分钟</a:t>
            </a:r>
            <a:endParaRPr lang="en-US" sz="2000" dirty="0"/>
          </a:p>
        </p:txBody>
      </p:sp>
      <p:sp>
        <p:nvSpPr>
          <p:cNvPr id="43" name="Text 40"/>
          <p:cNvSpPr/>
          <p:nvPr/>
        </p:nvSpPr>
        <p:spPr>
          <a:xfrm>
            <a:off x="1505712" y="3794760"/>
            <a:ext cx="1441704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平均审批时长</a:t>
            </a:r>
            <a:endParaRPr lang="en-US" sz="1100" dirty="0"/>
          </a:p>
        </p:txBody>
      </p:sp>
      <p:sp>
        <p:nvSpPr>
          <p:cNvPr id="44" name="Shape 41"/>
          <p:cNvSpPr/>
          <p:nvPr/>
        </p:nvSpPr>
        <p:spPr>
          <a:xfrm>
            <a:off x="3261360" y="3749040"/>
            <a:ext cx="2621280" cy="594360"/>
          </a:xfrm>
          <a:prstGeom prst="roundRect">
            <a:avLst>
              <a:gd name="adj" fmla="val 9231"/>
            </a:avLst>
          </a:prstGeom>
          <a:solidFill>
            <a:srgbClr val="FFF7ED"/>
          </a:solidFill>
          <a:ln w="12700">
            <a:solidFill>
              <a:srgbClr val="EA580C"/>
            </a:solidFill>
            <a:prstDash val="solid"/>
          </a:ln>
        </p:spPr>
      </p:sp>
      <p:sp>
        <p:nvSpPr>
          <p:cNvPr id="45" name="Text 42"/>
          <p:cNvSpPr/>
          <p:nvPr/>
        </p:nvSpPr>
        <p:spPr>
          <a:xfrm>
            <a:off x="3352800" y="3794760"/>
            <a:ext cx="1048512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EA580C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100%</a:t>
            </a:r>
            <a:endParaRPr lang="en-US" sz="2000" dirty="0"/>
          </a:p>
        </p:txBody>
      </p:sp>
      <p:sp>
        <p:nvSpPr>
          <p:cNvPr id="46" name="Text 43"/>
          <p:cNvSpPr/>
          <p:nvPr/>
        </p:nvSpPr>
        <p:spPr>
          <a:xfrm>
            <a:off x="4309872" y="3794760"/>
            <a:ext cx="1441704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流程可追溯率</a:t>
            </a:r>
            <a:endParaRPr lang="en-US" sz="1100" dirty="0"/>
          </a:p>
        </p:txBody>
      </p:sp>
      <p:sp>
        <p:nvSpPr>
          <p:cNvPr id="47" name="Shape 44"/>
          <p:cNvSpPr/>
          <p:nvPr/>
        </p:nvSpPr>
        <p:spPr>
          <a:xfrm>
            <a:off x="6065520" y="3749040"/>
            <a:ext cx="2621280" cy="594360"/>
          </a:xfrm>
          <a:prstGeom prst="roundRect">
            <a:avLst>
              <a:gd name="adj" fmla="val 9231"/>
            </a:avLst>
          </a:prstGeom>
          <a:solidFill>
            <a:srgbClr val="FFF7ED"/>
          </a:solidFill>
          <a:ln w="12700">
            <a:solidFill>
              <a:srgbClr val="EA580C"/>
            </a:solidFill>
            <a:prstDash val="solid"/>
          </a:ln>
        </p:spPr>
      </p:sp>
      <p:sp>
        <p:nvSpPr>
          <p:cNvPr id="48" name="Text 45"/>
          <p:cNvSpPr/>
          <p:nvPr/>
        </p:nvSpPr>
        <p:spPr>
          <a:xfrm>
            <a:off x="6156960" y="3794760"/>
            <a:ext cx="1048512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EA580C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3级</a:t>
            </a:r>
            <a:endParaRPr lang="en-US" sz="2000" dirty="0"/>
          </a:p>
        </p:txBody>
      </p:sp>
      <p:sp>
        <p:nvSpPr>
          <p:cNvPr id="49" name="Text 46"/>
          <p:cNvSpPr/>
          <p:nvPr/>
        </p:nvSpPr>
        <p:spPr>
          <a:xfrm>
            <a:off x="7114032" y="3794760"/>
            <a:ext cx="1441704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审批层级</a:t>
            </a:r>
            <a:endParaRPr lang="en-US" sz="1100" dirty="0"/>
          </a:p>
        </p:txBody>
      </p:sp>
      <p:sp>
        <p:nvSpPr>
          <p:cNvPr id="50" name="Shape 47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51" name="Text 48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平台介绍</a:t>
            </a:r>
            <a:endParaRPr lang="en-US" sz="1000" dirty="0"/>
          </a:p>
        </p:txBody>
      </p:sp>
      <p:sp>
        <p:nvSpPr>
          <p:cNvPr id="52" name="Text 49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14 / 32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请假管理 · 数据场景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线上申请，规则审批，全流程留痕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457200" y="1234440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请假审批流程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457200" y="1645920"/>
            <a:ext cx="1389888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9050">
            <a:solidFill>
              <a:srgbClr val="EA580C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1024128" y="1737360"/>
            <a:ext cx="256032" cy="256032"/>
          </a:xfrm>
          <a:prstGeom prst="ellipse">
            <a:avLst/>
          </a:prstGeom>
          <a:solidFill>
            <a:srgbClr val="EA580C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24128" y="1737360"/>
            <a:ext cx="25603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530352" y="2029968"/>
            <a:ext cx="12435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家长申请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530352" y="2304288"/>
            <a:ext cx="1243584" cy="32004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9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小程序提交请假</a:t>
            </a:r>
            <a:endParaRPr lang="en-US" sz="9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填写类型/天数/事由</a:t>
            </a:r>
            <a:endParaRPr lang="en-US" sz="900" dirty="0"/>
          </a:p>
        </p:txBody>
      </p:sp>
      <p:sp>
        <p:nvSpPr>
          <p:cNvPr id="11" name="Shape 8"/>
          <p:cNvSpPr/>
          <p:nvPr/>
        </p:nvSpPr>
        <p:spPr>
          <a:xfrm>
            <a:off x="1892808" y="2057400"/>
            <a:ext cx="228600" cy="182880"/>
          </a:xfrm>
          <a:prstGeom prst="rightArrow">
            <a:avLst/>
          </a:prstGeom>
          <a:solidFill>
            <a:srgbClr val="EA580C"/>
          </a:solidFill>
        </p:spPr>
      </p:sp>
      <p:sp>
        <p:nvSpPr>
          <p:cNvPr id="12" name="Shape 9"/>
          <p:cNvSpPr/>
          <p:nvPr/>
        </p:nvSpPr>
        <p:spPr>
          <a:xfrm>
            <a:off x="2167128" y="1645920"/>
            <a:ext cx="1389888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9050">
            <a:solidFill>
              <a:srgbClr val="EA580C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2734056" y="1737360"/>
            <a:ext cx="256032" cy="256032"/>
          </a:xfrm>
          <a:prstGeom prst="ellipse">
            <a:avLst/>
          </a:prstGeom>
          <a:solidFill>
            <a:srgbClr val="EA580C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2734056" y="1737360"/>
            <a:ext cx="25603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2240280" y="2029968"/>
            <a:ext cx="12435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班主任审批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2240280" y="2304288"/>
            <a:ext cx="1243584" cy="32004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9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1天以内</a:t>
            </a:r>
            <a:endParaRPr lang="en-US" sz="9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班主任直接审批</a:t>
            </a:r>
            <a:endParaRPr lang="en-US" sz="900" dirty="0"/>
          </a:p>
        </p:txBody>
      </p:sp>
      <p:sp>
        <p:nvSpPr>
          <p:cNvPr id="17" name="Shape 14"/>
          <p:cNvSpPr/>
          <p:nvPr/>
        </p:nvSpPr>
        <p:spPr>
          <a:xfrm>
            <a:off x="3602736" y="2057400"/>
            <a:ext cx="228600" cy="182880"/>
          </a:xfrm>
          <a:prstGeom prst="rightArrow">
            <a:avLst/>
          </a:prstGeom>
          <a:solidFill>
            <a:srgbClr val="EA580C"/>
          </a:solidFill>
        </p:spPr>
      </p:sp>
      <p:sp>
        <p:nvSpPr>
          <p:cNvPr id="18" name="Shape 15"/>
          <p:cNvSpPr/>
          <p:nvPr/>
        </p:nvSpPr>
        <p:spPr>
          <a:xfrm>
            <a:off x="3877056" y="1645920"/>
            <a:ext cx="1389888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9050">
            <a:solidFill>
              <a:srgbClr val="EA580C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9" name="Shape 16"/>
          <p:cNvSpPr/>
          <p:nvPr/>
        </p:nvSpPr>
        <p:spPr>
          <a:xfrm>
            <a:off x="4443984" y="1737360"/>
            <a:ext cx="256032" cy="256032"/>
          </a:xfrm>
          <a:prstGeom prst="ellipse">
            <a:avLst/>
          </a:prstGeom>
          <a:solidFill>
            <a:srgbClr val="EA580C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4443984" y="1737360"/>
            <a:ext cx="25603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3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3950208" y="2029968"/>
            <a:ext cx="12435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年级组长</a:t>
            </a:r>
            <a:endParaRPr lang="en-US" sz="1200" dirty="0"/>
          </a:p>
        </p:txBody>
      </p:sp>
      <p:sp>
        <p:nvSpPr>
          <p:cNvPr id="22" name="Text 19"/>
          <p:cNvSpPr/>
          <p:nvPr/>
        </p:nvSpPr>
        <p:spPr>
          <a:xfrm>
            <a:off x="3950208" y="2304288"/>
            <a:ext cx="1243584" cy="32004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9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2-3天</a:t>
            </a:r>
            <a:endParaRPr lang="en-US" sz="9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年级组长审批</a:t>
            </a:r>
            <a:endParaRPr lang="en-US" sz="900" dirty="0"/>
          </a:p>
        </p:txBody>
      </p:sp>
      <p:sp>
        <p:nvSpPr>
          <p:cNvPr id="23" name="Shape 20"/>
          <p:cNvSpPr/>
          <p:nvPr/>
        </p:nvSpPr>
        <p:spPr>
          <a:xfrm>
            <a:off x="5312664" y="2057400"/>
            <a:ext cx="228600" cy="182880"/>
          </a:xfrm>
          <a:prstGeom prst="rightArrow">
            <a:avLst/>
          </a:prstGeom>
          <a:solidFill>
            <a:srgbClr val="EA580C"/>
          </a:solidFill>
        </p:spPr>
      </p:sp>
      <p:sp>
        <p:nvSpPr>
          <p:cNvPr id="24" name="Shape 21"/>
          <p:cNvSpPr/>
          <p:nvPr/>
        </p:nvSpPr>
        <p:spPr>
          <a:xfrm>
            <a:off x="5586984" y="1645920"/>
            <a:ext cx="1389888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9050">
            <a:solidFill>
              <a:srgbClr val="EA580C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5" name="Shape 22"/>
          <p:cNvSpPr/>
          <p:nvPr/>
        </p:nvSpPr>
        <p:spPr>
          <a:xfrm>
            <a:off x="6153912" y="1737360"/>
            <a:ext cx="256032" cy="256032"/>
          </a:xfrm>
          <a:prstGeom prst="ellipse">
            <a:avLst/>
          </a:prstGeom>
          <a:solidFill>
            <a:srgbClr val="EA580C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6153912" y="1737360"/>
            <a:ext cx="25603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4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5660136" y="2029968"/>
            <a:ext cx="12435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校长审批</a:t>
            </a:r>
            <a:endParaRPr lang="en-US" sz="1200" dirty="0"/>
          </a:p>
        </p:txBody>
      </p:sp>
      <p:sp>
        <p:nvSpPr>
          <p:cNvPr id="28" name="Text 25"/>
          <p:cNvSpPr/>
          <p:nvPr/>
        </p:nvSpPr>
        <p:spPr>
          <a:xfrm>
            <a:off x="5660136" y="2304288"/>
            <a:ext cx="1243584" cy="32004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9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3天以上</a:t>
            </a:r>
            <a:endParaRPr lang="en-US" sz="9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校长审批</a:t>
            </a:r>
            <a:endParaRPr lang="en-US" sz="900" dirty="0"/>
          </a:p>
        </p:txBody>
      </p:sp>
      <p:sp>
        <p:nvSpPr>
          <p:cNvPr id="29" name="Shape 26"/>
          <p:cNvSpPr/>
          <p:nvPr/>
        </p:nvSpPr>
        <p:spPr>
          <a:xfrm>
            <a:off x="7022592" y="2057400"/>
            <a:ext cx="228600" cy="182880"/>
          </a:xfrm>
          <a:prstGeom prst="rightArrow">
            <a:avLst/>
          </a:prstGeom>
          <a:solidFill>
            <a:srgbClr val="EA580C"/>
          </a:solidFill>
        </p:spPr>
      </p:sp>
      <p:sp>
        <p:nvSpPr>
          <p:cNvPr id="30" name="Shape 27"/>
          <p:cNvSpPr/>
          <p:nvPr/>
        </p:nvSpPr>
        <p:spPr>
          <a:xfrm>
            <a:off x="7296912" y="1645920"/>
            <a:ext cx="1389888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9050">
            <a:solidFill>
              <a:srgbClr val="EA580C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31" name="Shape 28"/>
          <p:cNvSpPr/>
          <p:nvPr/>
        </p:nvSpPr>
        <p:spPr>
          <a:xfrm>
            <a:off x="7863840" y="1737360"/>
            <a:ext cx="256032" cy="256032"/>
          </a:xfrm>
          <a:prstGeom prst="ellipse">
            <a:avLst/>
          </a:prstGeom>
          <a:solidFill>
            <a:srgbClr val="EA580C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7863840" y="1737360"/>
            <a:ext cx="25603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5</a:t>
            </a:r>
            <a:endParaRPr lang="en-US" sz="1100" dirty="0"/>
          </a:p>
        </p:txBody>
      </p:sp>
      <p:sp>
        <p:nvSpPr>
          <p:cNvPr id="33" name="Text 30"/>
          <p:cNvSpPr/>
          <p:nvPr/>
        </p:nvSpPr>
        <p:spPr>
          <a:xfrm>
            <a:off x="7370064" y="2029968"/>
            <a:ext cx="12435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自动联动</a:t>
            </a:r>
            <a:endParaRPr lang="en-US" sz="1200" dirty="0"/>
          </a:p>
        </p:txBody>
      </p:sp>
      <p:sp>
        <p:nvSpPr>
          <p:cNvPr id="34" name="Text 31"/>
          <p:cNvSpPr/>
          <p:nvPr/>
        </p:nvSpPr>
        <p:spPr>
          <a:xfrm>
            <a:off x="7370064" y="2304288"/>
            <a:ext cx="1243584" cy="32004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9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退餐+考勤</a:t>
            </a:r>
            <a:endParaRPr lang="en-US" sz="9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状态同步更新</a:t>
            </a:r>
            <a:endParaRPr lang="en-US" sz="900" dirty="0"/>
          </a:p>
        </p:txBody>
      </p:sp>
      <p:sp>
        <p:nvSpPr>
          <p:cNvPr id="35" name="Shape 32"/>
          <p:cNvSpPr/>
          <p:nvPr/>
        </p:nvSpPr>
        <p:spPr>
          <a:xfrm>
            <a:off x="457200" y="3063240"/>
            <a:ext cx="2621280" cy="594360"/>
          </a:xfrm>
          <a:prstGeom prst="roundRect">
            <a:avLst>
              <a:gd name="adj" fmla="val 9231"/>
            </a:avLst>
          </a:prstGeom>
          <a:solidFill>
            <a:srgbClr val="FFF7ED"/>
          </a:solidFill>
          <a:ln w="12700">
            <a:solidFill>
              <a:srgbClr val="EA580C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548640" y="3108960"/>
            <a:ext cx="1048512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EA580C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&lt;2分钟</a:t>
            </a:r>
            <a:endParaRPr lang="en-US" sz="2000" dirty="0"/>
          </a:p>
        </p:txBody>
      </p:sp>
      <p:sp>
        <p:nvSpPr>
          <p:cNvPr id="37" name="Text 34"/>
          <p:cNvSpPr/>
          <p:nvPr/>
        </p:nvSpPr>
        <p:spPr>
          <a:xfrm>
            <a:off x="1505712" y="3108960"/>
            <a:ext cx="1441704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平均审批时长</a:t>
            </a:r>
            <a:endParaRPr lang="en-US" sz="1100" dirty="0"/>
          </a:p>
        </p:txBody>
      </p:sp>
      <p:sp>
        <p:nvSpPr>
          <p:cNvPr id="38" name="Shape 35"/>
          <p:cNvSpPr/>
          <p:nvPr/>
        </p:nvSpPr>
        <p:spPr>
          <a:xfrm>
            <a:off x="3261360" y="3063240"/>
            <a:ext cx="2621280" cy="594360"/>
          </a:xfrm>
          <a:prstGeom prst="roundRect">
            <a:avLst>
              <a:gd name="adj" fmla="val 9231"/>
            </a:avLst>
          </a:prstGeom>
          <a:solidFill>
            <a:srgbClr val="FFF7ED"/>
          </a:solidFill>
          <a:ln w="12700">
            <a:solidFill>
              <a:srgbClr val="EA580C"/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3352800" y="3108960"/>
            <a:ext cx="1048512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EA580C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100%</a:t>
            </a:r>
            <a:endParaRPr lang="en-US" sz="2000" dirty="0"/>
          </a:p>
        </p:txBody>
      </p:sp>
      <p:sp>
        <p:nvSpPr>
          <p:cNvPr id="40" name="Text 37"/>
          <p:cNvSpPr/>
          <p:nvPr/>
        </p:nvSpPr>
        <p:spPr>
          <a:xfrm>
            <a:off x="4309872" y="3108960"/>
            <a:ext cx="1441704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流程可追溯率</a:t>
            </a:r>
            <a:endParaRPr lang="en-US" sz="1100" dirty="0"/>
          </a:p>
        </p:txBody>
      </p:sp>
      <p:sp>
        <p:nvSpPr>
          <p:cNvPr id="41" name="Shape 38"/>
          <p:cNvSpPr/>
          <p:nvPr/>
        </p:nvSpPr>
        <p:spPr>
          <a:xfrm>
            <a:off x="6065520" y="3063240"/>
            <a:ext cx="2621280" cy="594360"/>
          </a:xfrm>
          <a:prstGeom prst="roundRect">
            <a:avLst>
              <a:gd name="adj" fmla="val 9231"/>
            </a:avLst>
          </a:prstGeom>
          <a:solidFill>
            <a:srgbClr val="FFF7ED"/>
          </a:solidFill>
          <a:ln w="12700">
            <a:solidFill>
              <a:srgbClr val="EA580C"/>
            </a:solidFill>
            <a:prstDash val="solid"/>
          </a:ln>
        </p:spPr>
      </p:sp>
      <p:sp>
        <p:nvSpPr>
          <p:cNvPr id="42" name="Text 39"/>
          <p:cNvSpPr/>
          <p:nvPr/>
        </p:nvSpPr>
        <p:spPr>
          <a:xfrm>
            <a:off x="6156960" y="3108960"/>
            <a:ext cx="1048512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EA580C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3级</a:t>
            </a:r>
            <a:endParaRPr lang="en-US" sz="2000" dirty="0"/>
          </a:p>
        </p:txBody>
      </p:sp>
      <p:sp>
        <p:nvSpPr>
          <p:cNvPr id="43" name="Text 40"/>
          <p:cNvSpPr/>
          <p:nvPr/>
        </p:nvSpPr>
        <p:spPr>
          <a:xfrm>
            <a:off x="7114032" y="3108960"/>
            <a:ext cx="1441704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审批层级</a:t>
            </a:r>
            <a:endParaRPr lang="en-US" sz="1100" dirty="0"/>
          </a:p>
        </p:txBody>
      </p:sp>
      <p:sp>
        <p:nvSpPr>
          <p:cNvPr id="44" name="Shape 41"/>
          <p:cNvSpPr/>
          <p:nvPr/>
        </p:nvSpPr>
        <p:spPr>
          <a:xfrm>
            <a:off x="457200" y="3840480"/>
            <a:ext cx="8229600" cy="502920"/>
          </a:xfrm>
          <a:prstGeom prst="roundRect">
            <a:avLst>
              <a:gd name="adj" fmla="val 10909"/>
            </a:avLst>
          </a:prstGeom>
          <a:solidFill>
            <a:srgbClr val="FFF7ED"/>
          </a:solidFill>
          <a:ln w="12700">
            <a:solidFill>
              <a:srgbClr val="EA580C"/>
            </a:solidFill>
            <a:prstDash val="solid"/>
          </a:ln>
        </p:spPr>
      </p:sp>
      <p:sp>
        <p:nvSpPr>
          <p:cNvPr id="45" name="Text 42"/>
          <p:cNvSpPr/>
          <p:nvPr/>
        </p:nvSpPr>
        <p:spPr>
          <a:xfrm>
            <a:off x="640080" y="3886200"/>
            <a:ext cx="7863840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请假管理解决纸质请假难题。线上申请、规则审批、全流程留痕。平均审批&lt;2分钟。</a:t>
            </a:r>
            <a:endParaRPr lang="en-US" sz="1200" dirty="0"/>
          </a:p>
        </p:txBody>
      </p:sp>
      <p:sp>
        <p:nvSpPr>
          <p:cNvPr id="46" name="Shape 43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47" name="Text 44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平台介绍</a:t>
            </a:r>
            <a:endParaRPr lang="en-US" sz="1000" dirty="0"/>
          </a:p>
        </p:txBody>
      </p:sp>
      <p:sp>
        <p:nvSpPr>
          <p:cNvPr id="48" name="Text 45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15 / 32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访客管理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线上预约，审批通行，记录追溯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280160"/>
            <a:ext cx="40233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57200" y="1280160"/>
            <a:ext cx="36576" cy="658368"/>
          </a:xfrm>
          <a:prstGeom prst="rect">
            <a:avLst/>
          </a:prstGeom>
          <a:solidFill>
            <a:srgbClr val="EA580C"/>
          </a:solidFill>
        </p:spPr>
      </p:sp>
      <p:sp>
        <p:nvSpPr>
          <p:cNvPr id="7" name="Shape 4"/>
          <p:cNvSpPr/>
          <p:nvPr/>
        </p:nvSpPr>
        <p:spPr>
          <a:xfrm>
            <a:off x="594360" y="1508760"/>
            <a:ext cx="201168" cy="201168"/>
          </a:xfrm>
          <a:prstGeom prst="ellipse">
            <a:avLst/>
          </a:prstGeom>
          <a:solidFill>
            <a:srgbClr val="EA580C"/>
          </a:solidFill>
        </p:spPr>
      </p:sp>
      <p:sp>
        <p:nvSpPr>
          <p:cNvPr id="8" name="Text 5"/>
          <p:cNvSpPr/>
          <p:nvPr/>
        </p:nvSpPr>
        <p:spPr>
          <a:xfrm>
            <a:off x="594360" y="1508760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896112" y="1353312"/>
            <a:ext cx="3383280" cy="23774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线上预约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896112" y="1591056"/>
            <a:ext cx="338328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访客小程序提前预约，填写来访事由、被访人信息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4663440" y="1280160"/>
            <a:ext cx="40233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663440" y="1280160"/>
            <a:ext cx="36576" cy="658368"/>
          </a:xfrm>
          <a:prstGeom prst="rect">
            <a:avLst/>
          </a:prstGeom>
          <a:solidFill>
            <a:srgbClr val="EA580C"/>
          </a:solidFill>
        </p:spPr>
      </p:sp>
      <p:sp>
        <p:nvSpPr>
          <p:cNvPr id="13" name="Shape 10"/>
          <p:cNvSpPr/>
          <p:nvPr/>
        </p:nvSpPr>
        <p:spPr>
          <a:xfrm>
            <a:off x="4800600" y="1508760"/>
            <a:ext cx="201168" cy="201168"/>
          </a:xfrm>
          <a:prstGeom prst="ellipse">
            <a:avLst/>
          </a:prstGeom>
          <a:solidFill>
            <a:srgbClr val="EA580C"/>
          </a:solidFill>
        </p:spPr>
      </p:sp>
      <p:sp>
        <p:nvSpPr>
          <p:cNvPr id="14" name="Text 11"/>
          <p:cNvSpPr/>
          <p:nvPr/>
        </p:nvSpPr>
        <p:spPr>
          <a:xfrm>
            <a:off x="4800600" y="1508760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2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5102352" y="1353312"/>
            <a:ext cx="3383280" cy="23774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审批通行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5102352" y="1591056"/>
            <a:ext cx="338328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被访人审批通过后生成通行码，门禁设备扫码通行</a:t>
            </a:r>
            <a:endParaRPr lang="en-US" sz="1000" dirty="0"/>
          </a:p>
        </p:txBody>
      </p:sp>
      <p:sp>
        <p:nvSpPr>
          <p:cNvPr id="17" name="Shape 14"/>
          <p:cNvSpPr/>
          <p:nvPr/>
        </p:nvSpPr>
        <p:spPr>
          <a:xfrm>
            <a:off x="457200" y="2029968"/>
            <a:ext cx="40233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457200" y="2029968"/>
            <a:ext cx="36576" cy="658368"/>
          </a:xfrm>
          <a:prstGeom prst="rect">
            <a:avLst/>
          </a:prstGeom>
          <a:solidFill>
            <a:srgbClr val="EA580C"/>
          </a:solidFill>
        </p:spPr>
      </p:sp>
      <p:sp>
        <p:nvSpPr>
          <p:cNvPr id="19" name="Shape 16"/>
          <p:cNvSpPr/>
          <p:nvPr/>
        </p:nvSpPr>
        <p:spPr>
          <a:xfrm>
            <a:off x="594360" y="2258568"/>
            <a:ext cx="201168" cy="201168"/>
          </a:xfrm>
          <a:prstGeom prst="ellipse">
            <a:avLst/>
          </a:prstGeom>
          <a:solidFill>
            <a:srgbClr val="EA580C"/>
          </a:solidFill>
        </p:spPr>
      </p:sp>
      <p:sp>
        <p:nvSpPr>
          <p:cNvPr id="20" name="Text 17"/>
          <p:cNvSpPr/>
          <p:nvPr/>
        </p:nvSpPr>
        <p:spPr>
          <a:xfrm>
            <a:off x="594360" y="2258568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3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896112" y="2103120"/>
            <a:ext cx="3383280" cy="23774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记录追溯</a:t>
            </a:r>
            <a:endParaRPr lang="en-US" sz="1300" dirty="0"/>
          </a:p>
        </p:txBody>
      </p:sp>
      <p:sp>
        <p:nvSpPr>
          <p:cNvPr id="22" name="Text 19"/>
          <p:cNvSpPr/>
          <p:nvPr/>
        </p:nvSpPr>
        <p:spPr>
          <a:xfrm>
            <a:off x="896112" y="2340864"/>
            <a:ext cx="338328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访客进出记录完整保存，含通行照片、时间、事由</a:t>
            </a:r>
            <a:endParaRPr lang="en-US" sz="1000" dirty="0"/>
          </a:p>
        </p:txBody>
      </p:sp>
      <p:sp>
        <p:nvSpPr>
          <p:cNvPr id="23" name="Shape 20"/>
          <p:cNvSpPr/>
          <p:nvPr/>
        </p:nvSpPr>
        <p:spPr>
          <a:xfrm>
            <a:off x="4663440" y="2029968"/>
            <a:ext cx="40233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663440" y="2029968"/>
            <a:ext cx="36576" cy="658368"/>
          </a:xfrm>
          <a:prstGeom prst="rect">
            <a:avLst/>
          </a:prstGeom>
          <a:solidFill>
            <a:srgbClr val="EA580C"/>
          </a:solidFill>
        </p:spPr>
      </p:sp>
      <p:sp>
        <p:nvSpPr>
          <p:cNvPr id="25" name="Shape 22"/>
          <p:cNvSpPr/>
          <p:nvPr/>
        </p:nvSpPr>
        <p:spPr>
          <a:xfrm>
            <a:off x="4800600" y="2258568"/>
            <a:ext cx="201168" cy="201168"/>
          </a:xfrm>
          <a:prstGeom prst="ellipse">
            <a:avLst/>
          </a:prstGeom>
          <a:solidFill>
            <a:srgbClr val="EA580C"/>
          </a:solidFill>
        </p:spPr>
      </p:sp>
      <p:sp>
        <p:nvSpPr>
          <p:cNvPr id="26" name="Text 23"/>
          <p:cNvSpPr/>
          <p:nvPr/>
        </p:nvSpPr>
        <p:spPr>
          <a:xfrm>
            <a:off x="4800600" y="2258568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4</a:t>
            </a:r>
            <a:endParaRPr lang="en-US" sz="1000" dirty="0"/>
          </a:p>
        </p:txBody>
      </p:sp>
      <p:sp>
        <p:nvSpPr>
          <p:cNvPr id="27" name="Text 24"/>
          <p:cNvSpPr/>
          <p:nvPr/>
        </p:nvSpPr>
        <p:spPr>
          <a:xfrm>
            <a:off x="5102352" y="2103120"/>
            <a:ext cx="3383280" cy="23774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黑名单管理</a:t>
            </a:r>
            <a:endParaRPr lang="en-US" sz="1300" dirty="0"/>
          </a:p>
        </p:txBody>
      </p:sp>
      <p:sp>
        <p:nvSpPr>
          <p:cNvPr id="28" name="Text 25"/>
          <p:cNvSpPr/>
          <p:nvPr/>
        </p:nvSpPr>
        <p:spPr>
          <a:xfrm>
            <a:off x="5102352" y="2340864"/>
            <a:ext cx="338328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支持访客黑名单，黑名单人员自动拦截并告警</a:t>
            </a:r>
            <a:endParaRPr lang="en-US" sz="1000" dirty="0"/>
          </a:p>
        </p:txBody>
      </p:sp>
      <p:sp>
        <p:nvSpPr>
          <p:cNvPr id="29" name="Shape 26"/>
          <p:cNvSpPr/>
          <p:nvPr/>
        </p:nvSpPr>
        <p:spPr>
          <a:xfrm>
            <a:off x="457200" y="2779776"/>
            <a:ext cx="40233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30" name="Shape 27"/>
          <p:cNvSpPr/>
          <p:nvPr/>
        </p:nvSpPr>
        <p:spPr>
          <a:xfrm>
            <a:off x="457200" y="2779776"/>
            <a:ext cx="36576" cy="658368"/>
          </a:xfrm>
          <a:prstGeom prst="rect">
            <a:avLst/>
          </a:prstGeom>
          <a:solidFill>
            <a:srgbClr val="EA580C"/>
          </a:solidFill>
        </p:spPr>
      </p:sp>
      <p:sp>
        <p:nvSpPr>
          <p:cNvPr id="31" name="Shape 28"/>
          <p:cNvSpPr/>
          <p:nvPr/>
        </p:nvSpPr>
        <p:spPr>
          <a:xfrm>
            <a:off x="594360" y="3008376"/>
            <a:ext cx="201168" cy="201168"/>
          </a:xfrm>
          <a:prstGeom prst="ellipse">
            <a:avLst/>
          </a:prstGeom>
          <a:solidFill>
            <a:srgbClr val="EA580C"/>
          </a:solidFill>
        </p:spPr>
      </p:sp>
      <p:sp>
        <p:nvSpPr>
          <p:cNvPr id="32" name="Text 29"/>
          <p:cNvSpPr/>
          <p:nvPr/>
        </p:nvSpPr>
        <p:spPr>
          <a:xfrm>
            <a:off x="594360" y="3008376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5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896112" y="2852928"/>
            <a:ext cx="3383280" cy="23774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车辆管理</a:t>
            </a:r>
            <a:endParaRPr lang="en-US" sz="1300" dirty="0"/>
          </a:p>
        </p:txBody>
      </p:sp>
      <p:sp>
        <p:nvSpPr>
          <p:cNvPr id="34" name="Text 31"/>
          <p:cNvSpPr/>
          <p:nvPr/>
        </p:nvSpPr>
        <p:spPr>
          <a:xfrm>
            <a:off x="896112" y="3090672"/>
            <a:ext cx="338328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访客车辆信息登记，车牌识别自动放行</a:t>
            </a:r>
            <a:endParaRPr lang="en-US" sz="1000" dirty="0"/>
          </a:p>
        </p:txBody>
      </p:sp>
      <p:sp>
        <p:nvSpPr>
          <p:cNvPr id="35" name="Shape 32"/>
          <p:cNvSpPr/>
          <p:nvPr/>
        </p:nvSpPr>
        <p:spPr>
          <a:xfrm>
            <a:off x="4663440" y="2779776"/>
            <a:ext cx="40233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36" name="Shape 33"/>
          <p:cNvSpPr/>
          <p:nvPr/>
        </p:nvSpPr>
        <p:spPr>
          <a:xfrm>
            <a:off x="4663440" y="2779776"/>
            <a:ext cx="36576" cy="658368"/>
          </a:xfrm>
          <a:prstGeom prst="rect">
            <a:avLst/>
          </a:prstGeom>
          <a:solidFill>
            <a:srgbClr val="EA580C"/>
          </a:solidFill>
        </p:spPr>
      </p:sp>
      <p:sp>
        <p:nvSpPr>
          <p:cNvPr id="37" name="Shape 34"/>
          <p:cNvSpPr/>
          <p:nvPr/>
        </p:nvSpPr>
        <p:spPr>
          <a:xfrm>
            <a:off x="4800600" y="3008376"/>
            <a:ext cx="201168" cy="201168"/>
          </a:xfrm>
          <a:prstGeom prst="ellipse">
            <a:avLst/>
          </a:prstGeom>
          <a:solidFill>
            <a:srgbClr val="EA580C"/>
          </a:solidFill>
        </p:spPr>
      </p:sp>
      <p:sp>
        <p:nvSpPr>
          <p:cNvPr id="38" name="Text 35"/>
          <p:cNvSpPr/>
          <p:nvPr/>
        </p:nvSpPr>
        <p:spPr>
          <a:xfrm>
            <a:off x="4800600" y="3008376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6</a:t>
            </a:r>
            <a:endParaRPr lang="en-US" sz="1000" dirty="0"/>
          </a:p>
        </p:txBody>
      </p:sp>
      <p:sp>
        <p:nvSpPr>
          <p:cNvPr id="39" name="Text 36"/>
          <p:cNvSpPr/>
          <p:nvPr/>
        </p:nvSpPr>
        <p:spPr>
          <a:xfrm>
            <a:off x="5102352" y="2852928"/>
            <a:ext cx="3383280" cy="23774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数据统计</a:t>
            </a:r>
            <a:endParaRPr lang="en-US" sz="1300" dirty="0"/>
          </a:p>
        </p:txBody>
      </p:sp>
      <p:sp>
        <p:nvSpPr>
          <p:cNvPr id="40" name="Text 37"/>
          <p:cNvSpPr/>
          <p:nvPr/>
        </p:nvSpPr>
        <p:spPr>
          <a:xfrm>
            <a:off x="5102352" y="3090672"/>
            <a:ext cx="338328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访客数据统计分析，高频访客、异常来访自动预警</a:t>
            </a:r>
            <a:endParaRPr lang="en-US" sz="1000" dirty="0"/>
          </a:p>
        </p:txBody>
      </p:sp>
      <p:sp>
        <p:nvSpPr>
          <p:cNvPr id="41" name="Shape 38"/>
          <p:cNvSpPr/>
          <p:nvPr/>
        </p:nvSpPr>
        <p:spPr>
          <a:xfrm>
            <a:off x="457200" y="3749040"/>
            <a:ext cx="2621280" cy="594360"/>
          </a:xfrm>
          <a:prstGeom prst="roundRect">
            <a:avLst>
              <a:gd name="adj" fmla="val 9231"/>
            </a:avLst>
          </a:prstGeom>
          <a:solidFill>
            <a:srgbClr val="FFF7ED"/>
          </a:solidFill>
          <a:ln w="12700">
            <a:solidFill>
              <a:srgbClr val="EA580C"/>
            </a:solidFill>
            <a:prstDash val="solid"/>
          </a:ln>
        </p:spPr>
      </p:sp>
      <p:sp>
        <p:nvSpPr>
          <p:cNvPr id="42" name="Text 39"/>
          <p:cNvSpPr/>
          <p:nvPr/>
        </p:nvSpPr>
        <p:spPr>
          <a:xfrm>
            <a:off x="548640" y="3794760"/>
            <a:ext cx="1048512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EA580C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50+</a:t>
            </a:r>
            <a:endParaRPr lang="en-US" sz="2000" dirty="0"/>
          </a:p>
        </p:txBody>
      </p:sp>
      <p:sp>
        <p:nvSpPr>
          <p:cNvPr id="43" name="Text 40"/>
          <p:cNvSpPr/>
          <p:nvPr/>
        </p:nvSpPr>
        <p:spPr>
          <a:xfrm>
            <a:off x="1505712" y="3794760"/>
            <a:ext cx="1441704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日均访客数</a:t>
            </a:r>
            <a:endParaRPr lang="en-US" sz="1100" dirty="0"/>
          </a:p>
        </p:txBody>
      </p:sp>
      <p:sp>
        <p:nvSpPr>
          <p:cNvPr id="44" name="Shape 41"/>
          <p:cNvSpPr/>
          <p:nvPr/>
        </p:nvSpPr>
        <p:spPr>
          <a:xfrm>
            <a:off x="3261360" y="3749040"/>
            <a:ext cx="2621280" cy="594360"/>
          </a:xfrm>
          <a:prstGeom prst="roundRect">
            <a:avLst>
              <a:gd name="adj" fmla="val 9231"/>
            </a:avLst>
          </a:prstGeom>
          <a:solidFill>
            <a:srgbClr val="FFF7ED"/>
          </a:solidFill>
          <a:ln w="12700">
            <a:solidFill>
              <a:srgbClr val="EA580C"/>
            </a:solidFill>
            <a:prstDash val="solid"/>
          </a:ln>
        </p:spPr>
      </p:sp>
      <p:sp>
        <p:nvSpPr>
          <p:cNvPr id="45" name="Text 42"/>
          <p:cNvSpPr/>
          <p:nvPr/>
        </p:nvSpPr>
        <p:spPr>
          <a:xfrm>
            <a:off x="3352800" y="3794760"/>
            <a:ext cx="1048512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EA580C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95%</a:t>
            </a:r>
            <a:endParaRPr lang="en-US" sz="2000" dirty="0"/>
          </a:p>
        </p:txBody>
      </p:sp>
      <p:sp>
        <p:nvSpPr>
          <p:cNvPr id="46" name="Text 43"/>
          <p:cNvSpPr/>
          <p:nvPr/>
        </p:nvSpPr>
        <p:spPr>
          <a:xfrm>
            <a:off x="4309872" y="3794760"/>
            <a:ext cx="1441704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审批通过率</a:t>
            </a:r>
            <a:endParaRPr lang="en-US" sz="1100" dirty="0"/>
          </a:p>
        </p:txBody>
      </p:sp>
      <p:sp>
        <p:nvSpPr>
          <p:cNvPr id="47" name="Shape 44"/>
          <p:cNvSpPr/>
          <p:nvPr/>
        </p:nvSpPr>
        <p:spPr>
          <a:xfrm>
            <a:off x="6065520" y="3749040"/>
            <a:ext cx="2621280" cy="594360"/>
          </a:xfrm>
          <a:prstGeom prst="roundRect">
            <a:avLst>
              <a:gd name="adj" fmla="val 9231"/>
            </a:avLst>
          </a:prstGeom>
          <a:solidFill>
            <a:srgbClr val="FFF7ED"/>
          </a:solidFill>
          <a:ln w="12700">
            <a:solidFill>
              <a:srgbClr val="EA580C"/>
            </a:solidFill>
            <a:prstDash val="solid"/>
          </a:ln>
        </p:spPr>
      </p:sp>
      <p:sp>
        <p:nvSpPr>
          <p:cNvPr id="48" name="Text 45"/>
          <p:cNvSpPr/>
          <p:nvPr/>
        </p:nvSpPr>
        <p:spPr>
          <a:xfrm>
            <a:off x="6156960" y="3794760"/>
            <a:ext cx="1048512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EA580C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100%</a:t>
            </a:r>
            <a:endParaRPr lang="en-US" sz="2000" dirty="0"/>
          </a:p>
        </p:txBody>
      </p:sp>
      <p:sp>
        <p:nvSpPr>
          <p:cNvPr id="49" name="Text 46"/>
          <p:cNvSpPr/>
          <p:nvPr/>
        </p:nvSpPr>
        <p:spPr>
          <a:xfrm>
            <a:off x="7114032" y="3794760"/>
            <a:ext cx="1441704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记录可追溯率</a:t>
            </a:r>
            <a:endParaRPr lang="en-US" sz="1100" dirty="0"/>
          </a:p>
        </p:txBody>
      </p:sp>
      <p:sp>
        <p:nvSpPr>
          <p:cNvPr id="50" name="Shape 47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51" name="Text 48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平台介绍</a:t>
            </a:r>
            <a:endParaRPr lang="en-US" sz="1000" dirty="0"/>
          </a:p>
        </p:txBody>
      </p:sp>
      <p:sp>
        <p:nvSpPr>
          <p:cNvPr id="52" name="Text 49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16 / 32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访客管理 · 数据场景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线上预约，审批通行，记录追溯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457200" y="1234440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访客通行流程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457200" y="1645920"/>
            <a:ext cx="1389888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9050">
            <a:solidFill>
              <a:srgbClr val="EA580C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1024128" y="1737360"/>
            <a:ext cx="256032" cy="256032"/>
          </a:xfrm>
          <a:prstGeom prst="ellipse">
            <a:avLst/>
          </a:prstGeom>
          <a:solidFill>
            <a:srgbClr val="EA580C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24128" y="1737360"/>
            <a:ext cx="25603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530352" y="2029968"/>
            <a:ext cx="12435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线上预约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530352" y="2304288"/>
            <a:ext cx="1243584" cy="32004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9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访客小程序</a:t>
            </a:r>
            <a:endParaRPr lang="en-US" sz="9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填写来访信息</a:t>
            </a:r>
            <a:endParaRPr lang="en-US" sz="900" dirty="0"/>
          </a:p>
        </p:txBody>
      </p:sp>
      <p:sp>
        <p:nvSpPr>
          <p:cNvPr id="11" name="Shape 8"/>
          <p:cNvSpPr/>
          <p:nvPr/>
        </p:nvSpPr>
        <p:spPr>
          <a:xfrm>
            <a:off x="1892808" y="2057400"/>
            <a:ext cx="228600" cy="182880"/>
          </a:xfrm>
          <a:prstGeom prst="rightArrow">
            <a:avLst/>
          </a:prstGeom>
          <a:solidFill>
            <a:srgbClr val="EA580C"/>
          </a:solidFill>
        </p:spPr>
      </p:sp>
      <p:sp>
        <p:nvSpPr>
          <p:cNvPr id="12" name="Shape 9"/>
          <p:cNvSpPr/>
          <p:nvPr/>
        </p:nvSpPr>
        <p:spPr>
          <a:xfrm>
            <a:off x="2167128" y="1645920"/>
            <a:ext cx="1389888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9050">
            <a:solidFill>
              <a:srgbClr val="EA580C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2734056" y="1737360"/>
            <a:ext cx="256032" cy="256032"/>
          </a:xfrm>
          <a:prstGeom prst="ellipse">
            <a:avLst/>
          </a:prstGeom>
          <a:solidFill>
            <a:srgbClr val="EA580C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2734056" y="1737360"/>
            <a:ext cx="25603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2240280" y="2029968"/>
            <a:ext cx="12435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被访人审批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2240280" y="2304288"/>
            <a:ext cx="1243584" cy="32004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9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确认来访</a:t>
            </a:r>
            <a:endParaRPr lang="en-US" sz="9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生成通行码</a:t>
            </a:r>
            <a:endParaRPr lang="en-US" sz="900" dirty="0"/>
          </a:p>
        </p:txBody>
      </p:sp>
      <p:sp>
        <p:nvSpPr>
          <p:cNvPr id="17" name="Shape 14"/>
          <p:cNvSpPr/>
          <p:nvPr/>
        </p:nvSpPr>
        <p:spPr>
          <a:xfrm>
            <a:off x="3602736" y="2057400"/>
            <a:ext cx="228600" cy="182880"/>
          </a:xfrm>
          <a:prstGeom prst="rightArrow">
            <a:avLst/>
          </a:prstGeom>
          <a:solidFill>
            <a:srgbClr val="EA580C"/>
          </a:solidFill>
        </p:spPr>
      </p:sp>
      <p:sp>
        <p:nvSpPr>
          <p:cNvPr id="18" name="Shape 15"/>
          <p:cNvSpPr/>
          <p:nvPr/>
        </p:nvSpPr>
        <p:spPr>
          <a:xfrm>
            <a:off x="3877056" y="1645920"/>
            <a:ext cx="1389888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9050">
            <a:solidFill>
              <a:srgbClr val="EA580C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9" name="Shape 16"/>
          <p:cNvSpPr/>
          <p:nvPr/>
        </p:nvSpPr>
        <p:spPr>
          <a:xfrm>
            <a:off x="4443984" y="1737360"/>
            <a:ext cx="256032" cy="256032"/>
          </a:xfrm>
          <a:prstGeom prst="ellipse">
            <a:avLst/>
          </a:prstGeom>
          <a:solidFill>
            <a:srgbClr val="EA580C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4443984" y="1737360"/>
            <a:ext cx="25603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3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3950208" y="2029968"/>
            <a:ext cx="12435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门禁扫码</a:t>
            </a:r>
            <a:endParaRPr lang="en-US" sz="1200" dirty="0"/>
          </a:p>
        </p:txBody>
      </p:sp>
      <p:sp>
        <p:nvSpPr>
          <p:cNvPr id="22" name="Text 19"/>
          <p:cNvSpPr/>
          <p:nvPr/>
        </p:nvSpPr>
        <p:spPr>
          <a:xfrm>
            <a:off x="3950208" y="2304288"/>
            <a:ext cx="1243584" cy="32004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9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扫码通行</a:t>
            </a:r>
            <a:endParaRPr lang="en-US" sz="9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拍照留存</a:t>
            </a:r>
            <a:endParaRPr lang="en-US" sz="900" dirty="0"/>
          </a:p>
        </p:txBody>
      </p:sp>
      <p:sp>
        <p:nvSpPr>
          <p:cNvPr id="23" name="Shape 20"/>
          <p:cNvSpPr/>
          <p:nvPr/>
        </p:nvSpPr>
        <p:spPr>
          <a:xfrm>
            <a:off x="5312664" y="2057400"/>
            <a:ext cx="228600" cy="182880"/>
          </a:xfrm>
          <a:prstGeom prst="rightArrow">
            <a:avLst/>
          </a:prstGeom>
          <a:solidFill>
            <a:srgbClr val="EA580C"/>
          </a:solidFill>
        </p:spPr>
      </p:sp>
      <p:sp>
        <p:nvSpPr>
          <p:cNvPr id="24" name="Shape 21"/>
          <p:cNvSpPr/>
          <p:nvPr/>
        </p:nvSpPr>
        <p:spPr>
          <a:xfrm>
            <a:off x="5586984" y="1645920"/>
            <a:ext cx="1389888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9050">
            <a:solidFill>
              <a:srgbClr val="EA580C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5" name="Shape 22"/>
          <p:cNvSpPr/>
          <p:nvPr/>
        </p:nvSpPr>
        <p:spPr>
          <a:xfrm>
            <a:off x="6153912" y="1737360"/>
            <a:ext cx="256032" cy="256032"/>
          </a:xfrm>
          <a:prstGeom prst="ellipse">
            <a:avLst/>
          </a:prstGeom>
          <a:solidFill>
            <a:srgbClr val="EA580C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6153912" y="1737360"/>
            <a:ext cx="25603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4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5660136" y="2029968"/>
            <a:ext cx="12435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记录存档</a:t>
            </a:r>
            <a:endParaRPr lang="en-US" sz="1200" dirty="0"/>
          </a:p>
        </p:txBody>
      </p:sp>
      <p:sp>
        <p:nvSpPr>
          <p:cNvPr id="28" name="Text 25"/>
          <p:cNvSpPr/>
          <p:nvPr/>
        </p:nvSpPr>
        <p:spPr>
          <a:xfrm>
            <a:off x="5660136" y="2304288"/>
            <a:ext cx="1243584" cy="32004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9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通行记录</a:t>
            </a:r>
            <a:endParaRPr lang="en-US" sz="9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完整保存</a:t>
            </a:r>
            <a:endParaRPr lang="en-US" sz="900" dirty="0"/>
          </a:p>
        </p:txBody>
      </p:sp>
      <p:sp>
        <p:nvSpPr>
          <p:cNvPr id="29" name="Shape 26"/>
          <p:cNvSpPr/>
          <p:nvPr/>
        </p:nvSpPr>
        <p:spPr>
          <a:xfrm>
            <a:off x="7022592" y="2057400"/>
            <a:ext cx="228600" cy="182880"/>
          </a:xfrm>
          <a:prstGeom prst="rightArrow">
            <a:avLst/>
          </a:prstGeom>
          <a:solidFill>
            <a:srgbClr val="EA580C"/>
          </a:solidFill>
        </p:spPr>
      </p:sp>
      <p:sp>
        <p:nvSpPr>
          <p:cNvPr id="30" name="Shape 27"/>
          <p:cNvSpPr/>
          <p:nvPr/>
        </p:nvSpPr>
        <p:spPr>
          <a:xfrm>
            <a:off x="7296912" y="1645920"/>
            <a:ext cx="1389888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9050">
            <a:solidFill>
              <a:srgbClr val="EA580C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31" name="Shape 28"/>
          <p:cNvSpPr/>
          <p:nvPr/>
        </p:nvSpPr>
        <p:spPr>
          <a:xfrm>
            <a:off x="7863840" y="1737360"/>
            <a:ext cx="256032" cy="256032"/>
          </a:xfrm>
          <a:prstGeom prst="ellipse">
            <a:avLst/>
          </a:prstGeom>
          <a:solidFill>
            <a:srgbClr val="EA580C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7863840" y="1737360"/>
            <a:ext cx="25603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5</a:t>
            </a:r>
            <a:endParaRPr lang="en-US" sz="1100" dirty="0"/>
          </a:p>
        </p:txBody>
      </p:sp>
      <p:sp>
        <p:nvSpPr>
          <p:cNvPr id="33" name="Text 30"/>
          <p:cNvSpPr/>
          <p:nvPr/>
        </p:nvSpPr>
        <p:spPr>
          <a:xfrm>
            <a:off x="7370064" y="2029968"/>
            <a:ext cx="12435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离校登记</a:t>
            </a:r>
            <a:endParaRPr lang="en-US" sz="1200" dirty="0"/>
          </a:p>
        </p:txBody>
      </p:sp>
      <p:sp>
        <p:nvSpPr>
          <p:cNvPr id="34" name="Text 31"/>
          <p:cNvSpPr/>
          <p:nvPr/>
        </p:nvSpPr>
        <p:spPr>
          <a:xfrm>
            <a:off x="7370064" y="2304288"/>
            <a:ext cx="1243584" cy="32004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9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扫码离校</a:t>
            </a:r>
            <a:endParaRPr lang="en-US" sz="9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流程闭环</a:t>
            </a:r>
            <a:endParaRPr lang="en-US" sz="900" dirty="0"/>
          </a:p>
        </p:txBody>
      </p:sp>
      <p:sp>
        <p:nvSpPr>
          <p:cNvPr id="35" name="Shape 32"/>
          <p:cNvSpPr/>
          <p:nvPr/>
        </p:nvSpPr>
        <p:spPr>
          <a:xfrm>
            <a:off x="457200" y="3063240"/>
            <a:ext cx="2621280" cy="594360"/>
          </a:xfrm>
          <a:prstGeom prst="roundRect">
            <a:avLst>
              <a:gd name="adj" fmla="val 9231"/>
            </a:avLst>
          </a:prstGeom>
          <a:solidFill>
            <a:srgbClr val="FFF7ED"/>
          </a:solidFill>
          <a:ln w="12700">
            <a:solidFill>
              <a:srgbClr val="EA580C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548640" y="3108960"/>
            <a:ext cx="1048512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EA580C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50+</a:t>
            </a:r>
            <a:endParaRPr lang="en-US" sz="2000" dirty="0"/>
          </a:p>
        </p:txBody>
      </p:sp>
      <p:sp>
        <p:nvSpPr>
          <p:cNvPr id="37" name="Text 34"/>
          <p:cNvSpPr/>
          <p:nvPr/>
        </p:nvSpPr>
        <p:spPr>
          <a:xfrm>
            <a:off x="1505712" y="3108960"/>
            <a:ext cx="1441704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日均访客数</a:t>
            </a:r>
            <a:endParaRPr lang="en-US" sz="1100" dirty="0"/>
          </a:p>
        </p:txBody>
      </p:sp>
      <p:sp>
        <p:nvSpPr>
          <p:cNvPr id="38" name="Shape 35"/>
          <p:cNvSpPr/>
          <p:nvPr/>
        </p:nvSpPr>
        <p:spPr>
          <a:xfrm>
            <a:off x="3261360" y="3063240"/>
            <a:ext cx="2621280" cy="594360"/>
          </a:xfrm>
          <a:prstGeom prst="roundRect">
            <a:avLst>
              <a:gd name="adj" fmla="val 9231"/>
            </a:avLst>
          </a:prstGeom>
          <a:solidFill>
            <a:srgbClr val="FFF7ED"/>
          </a:solidFill>
          <a:ln w="12700">
            <a:solidFill>
              <a:srgbClr val="EA580C"/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3352800" y="3108960"/>
            <a:ext cx="1048512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EA580C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95%</a:t>
            </a:r>
            <a:endParaRPr lang="en-US" sz="2000" dirty="0"/>
          </a:p>
        </p:txBody>
      </p:sp>
      <p:sp>
        <p:nvSpPr>
          <p:cNvPr id="40" name="Text 37"/>
          <p:cNvSpPr/>
          <p:nvPr/>
        </p:nvSpPr>
        <p:spPr>
          <a:xfrm>
            <a:off x="4309872" y="3108960"/>
            <a:ext cx="1441704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审批通过率</a:t>
            </a:r>
            <a:endParaRPr lang="en-US" sz="1100" dirty="0"/>
          </a:p>
        </p:txBody>
      </p:sp>
      <p:sp>
        <p:nvSpPr>
          <p:cNvPr id="41" name="Shape 38"/>
          <p:cNvSpPr/>
          <p:nvPr/>
        </p:nvSpPr>
        <p:spPr>
          <a:xfrm>
            <a:off x="6065520" y="3063240"/>
            <a:ext cx="2621280" cy="594360"/>
          </a:xfrm>
          <a:prstGeom prst="roundRect">
            <a:avLst>
              <a:gd name="adj" fmla="val 9231"/>
            </a:avLst>
          </a:prstGeom>
          <a:solidFill>
            <a:srgbClr val="FFF7ED"/>
          </a:solidFill>
          <a:ln w="12700">
            <a:solidFill>
              <a:srgbClr val="EA580C"/>
            </a:solidFill>
            <a:prstDash val="solid"/>
          </a:ln>
        </p:spPr>
      </p:sp>
      <p:sp>
        <p:nvSpPr>
          <p:cNvPr id="42" name="Text 39"/>
          <p:cNvSpPr/>
          <p:nvPr/>
        </p:nvSpPr>
        <p:spPr>
          <a:xfrm>
            <a:off x="6156960" y="3108960"/>
            <a:ext cx="1048512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EA580C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100%</a:t>
            </a:r>
            <a:endParaRPr lang="en-US" sz="2000" dirty="0"/>
          </a:p>
        </p:txBody>
      </p:sp>
      <p:sp>
        <p:nvSpPr>
          <p:cNvPr id="43" name="Text 40"/>
          <p:cNvSpPr/>
          <p:nvPr/>
        </p:nvSpPr>
        <p:spPr>
          <a:xfrm>
            <a:off x="7114032" y="3108960"/>
            <a:ext cx="1441704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记录可追溯率</a:t>
            </a:r>
            <a:endParaRPr lang="en-US" sz="1100" dirty="0"/>
          </a:p>
        </p:txBody>
      </p:sp>
      <p:sp>
        <p:nvSpPr>
          <p:cNvPr id="44" name="Shape 41"/>
          <p:cNvSpPr/>
          <p:nvPr/>
        </p:nvSpPr>
        <p:spPr>
          <a:xfrm>
            <a:off x="457200" y="3840480"/>
            <a:ext cx="8229600" cy="502920"/>
          </a:xfrm>
          <a:prstGeom prst="roundRect">
            <a:avLst>
              <a:gd name="adj" fmla="val 10909"/>
            </a:avLst>
          </a:prstGeom>
          <a:solidFill>
            <a:srgbClr val="FFF7ED"/>
          </a:solidFill>
          <a:ln w="12700">
            <a:solidFill>
              <a:srgbClr val="EA580C"/>
            </a:solidFill>
            <a:prstDash val="solid"/>
          </a:ln>
        </p:spPr>
      </p:sp>
      <p:sp>
        <p:nvSpPr>
          <p:cNvPr id="45" name="Text 42"/>
          <p:cNvSpPr/>
          <p:nvPr/>
        </p:nvSpPr>
        <p:spPr>
          <a:xfrm>
            <a:off x="640080" y="3886200"/>
            <a:ext cx="7863840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访客管理解决外来人员管理难题。线上预约、审批通行、记录追溯。日均50+访客。</a:t>
            </a:r>
            <a:endParaRPr lang="en-US" sz="1200" dirty="0"/>
          </a:p>
        </p:txBody>
      </p:sp>
      <p:sp>
        <p:nvSpPr>
          <p:cNvPr id="46" name="Shape 43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47" name="Text 44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平台介绍</a:t>
            </a:r>
            <a:endParaRPr lang="en-US" sz="1000" dirty="0"/>
          </a:p>
        </p:txBody>
      </p:sp>
      <p:sp>
        <p:nvSpPr>
          <p:cNvPr id="48" name="Text 45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17 / 32</a:t>
            </a:r>
            <a:endParaRPr lang="en-US" sz="1000" dirty="0"/>
          </a:p>
        </p:txBody>
      </p:sp>
      <p:sp>
        <p:nvSpPr>
          <p:cNvPr id="49" name="Watermark"/>
          <p:cNvSpPr txBox="1"/>
          <p:nvPr/>
        </p:nvSpPr>
        <p:spPr>
          <a:xfrm>
            <a:off x="6836000" y="4685500"/>
            <a:ext cx="2200000" cy="3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91440" bIns="45720" rtlCol="0" anchor="b"/>
          <a:lstStyle/>
          <a:p>
            <a:pPr algn="r"/>
            <a:r>
              <a:rPr lang="zh-CN" sz="1600" dirty="0">
                <a:solidFill>
                  <a:srgbClr val="808080">
                    <a:alpha val="19999"/>
                  </a:srgbClr>
                </a:solidFill>
                <a:latin typeface="Arial" panose="020B0604020202090204"/>
                <a:ea typeface="宋体"/>
              </a:rPr>
              <a:t>AI 生成</a:t>
            </a:r>
            <a:endParaRPr lang="zh-CN" sz="1600" dirty="0">
              <a:solidFill>
                <a:srgbClr val="808080">
                  <a:alpha val="19999"/>
                </a:srgbClr>
              </a:solidFill>
              <a:latin typeface="Arial" panose="020B0604020202090204"/>
              <a:ea typeface="宋体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校园知识库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文档统一管理，智能搜索，AI问答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280160"/>
            <a:ext cx="40233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57200" y="1280160"/>
            <a:ext cx="36576" cy="658368"/>
          </a:xfrm>
          <a:prstGeom prst="rect">
            <a:avLst/>
          </a:prstGeom>
          <a:solidFill>
            <a:srgbClr val="EA580C"/>
          </a:solidFill>
        </p:spPr>
      </p:sp>
      <p:sp>
        <p:nvSpPr>
          <p:cNvPr id="7" name="Shape 4"/>
          <p:cNvSpPr/>
          <p:nvPr/>
        </p:nvSpPr>
        <p:spPr>
          <a:xfrm>
            <a:off x="594360" y="1508760"/>
            <a:ext cx="201168" cy="201168"/>
          </a:xfrm>
          <a:prstGeom prst="ellipse">
            <a:avLst/>
          </a:prstGeom>
          <a:solidFill>
            <a:srgbClr val="EA580C"/>
          </a:solidFill>
        </p:spPr>
      </p:sp>
      <p:sp>
        <p:nvSpPr>
          <p:cNvPr id="8" name="Text 5"/>
          <p:cNvSpPr/>
          <p:nvPr/>
        </p:nvSpPr>
        <p:spPr>
          <a:xfrm>
            <a:off x="594360" y="1508760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896112" y="1353312"/>
            <a:ext cx="3383280" cy="23774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文档统一管理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896112" y="1591056"/>
            <a:ext cx="338328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校规制度、教案课件、会议纪要统一存储，分类管理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4663440" y="1280160"/>
            <a:ext cx="40233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663440" y="1280160"/>
            <a:ext cx="36576" cy="658368"/>
          </a:xfrm>
          <a:prstGeom prst="rect">
            <a:avLst/>
          </a:prstGeom>
          <a:solidFill>
            <a:srgbClr val="EA580C"/>
          </a:solidFill>
        </p:spPr>
      </p:sp>
      <p:sp>
        <p:nvSpPr>
          <p:cNvPr id="13" name="Shape 10"/>
          <p:cNvSpPr/>
          <p:nvPr/>
        </p:nvSpPr>
        <p:spPr>
          <a:xfrm>
            <a:off x="4800600" y="1508760"/>
            <a:ext cx="201168" cy="201168"/>
          </a:xfrm>
          <a:prstGeom prst="ellipse">
            <a:avLst/>
          </a:prstGeom>
          <a:solidFill>
            <a:srgbClr val="EA580C"/>
          </a:solidFill>
        </p:spPr>
      </p:sp>
      <p:sp>
        <p:nvSpPr>
          <p:cNvPr id="14" name="Text 11"/>
          <p:cNvSpPr/>
          <p:nvPr/>
        </p:nvSpPr>
        <p:spPr>
          <a:xfrm>
            <a:off x="4800600" y="1508760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2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5102352" y="1353312"/>
            <a:ext cx="3383280" cy="23774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内容搜索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5102352" y="1591056"/>
            <a:ext cx="338328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搜文档内容而非文件名，搜「请假制度」找到「考勤管理办法」</a:t>
            </a:r>
            <a:endParaRPr lang="en-US" sz="1000" dirty="0"/>
          </a:p>
        </p:txBody>
      </p:sp>
      <p:sp>
        <p:nvSpPr>
          <p:cNvPr id="17" name="Shape 14"/>
          <p:cNvSpPr/>
          <p:nvPr/>
        </p:nvSpPr>
        <p:spPr>
          <a:xfrm>
            <a:off x="457200" y="2029968"/>
            <a:ext cx="40233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457200" y="2029968"/>
            <a:ext cx="36576" cy="658368"/>
          </a:xfrm>
          <a:prstGeom prst="rect">
            <a:avLst/>
          </a:prstGeom>
          <a:solidFill>
            <a:srgbClr val="EA580C"/>
          </a:solidFill>
        </p:spPr>
      </p:sp>
      <p:sp>
        <p:nvSpPr>
          <p:cNvPr id="19" name="Shape 16"/>
          <p:cNvSpPr/>
          <p:nvPr/>
        </p:nvSpPr>
        <p:spPr>
          <a:xfrm>
            <a:off x="594360" y="2258568"/>
            <a:ext cx="201168" cy="201168"/>
          </a:xfrm>
          <a:prstGeom prst="ellipse">
            <a:avLst/>
          </a:prstGeom>
          <a:solidFill>
            <a:srgbClr val="EA580C"/>
          </a:solidFill>
        </p:spPr>
      </p:sp>
      <p:sp>
        <p:nvSpPr>
          <p:cNvPr id="20" name="Text 17"/>
          <p:cNvSpPr/>
          <p:nvPr/>
        </p:nvSpPr>
        <p:spPr>
          <a:xfrm>
            <a:off x="594360" y="2258568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3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896112" y="2103120"/>
            <a:ext cx="3383280" cy="23774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权限管控</a:t>
            </a:r>
            <a:endParaRPr lang="en-US" sz="1300" dirty="0"/>
          </a:p>
        </p:txBody>
      </p:sp>
      <p:sp>
        <p:nvSpPr>
          <p:cNvPr id="22" name="Text 19"/>
          <p:cNvSpPr/>
          <p:nvPr/>
        </p:nvSpPr>
        <p:spPr>
          <a:xfrm>
            <a:off x="896112" y="2340864"/>
            <a:ext cx="338328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校长/年级组长/学科组长/老师分级权限，各管各的</a:t>
            </a:r>
            <a:endParaRPr lang="en-US" sz="1000" dirty="0"/>
          </a:p>
        </p:txBody>
      </p:sp>
      <p:sp>
        <p:nvSpPr>
          <p:cNvPr id="23" name="Shape 20"/>
          <p:cNvSpPr/>
          <p:nvPr/>
        </p:nvSpPr>
        <p:spPr>
          <a:xfrm>
            <a:off x="4663440" y="2029968"/>
            <a:ext cx="40233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663440" y="2029968"/>
            <a:ext cx="36576" cy="658368"/>
          </a:xfrm>
          <a:prstGeom prst="rect">
            <a:avLst/>
          </a:prstGeom>
          <a:solidFill>
            <a:srgbClr val="EA580C"/>
          </a:solidFill>
        </p:spPr>
      </p:sp>
      <p:sp>
        <p:nvSpPr>
          <p:cNvPr id="25" name="Shape 22"/>
          <p:cNvSpPr/>
          <p:nvPr/>
        </p:nvSpPr>
        <p:spPr>
          <a:xfrm>
            <a:off x="4800600" y="2258568"/>
            <a:ext cx="201168" cy="201168"/>
          </a:xfrm>
          <a:prstGeom prst="ellipse">
            <a:avLst/>
          </a:prstGeom>
          <a:solidFill>
            <a:srgbClr val="EA580C"/>
          </a:solidFill>
        </p:spPr>
      </p:sp>
      <p:sp>
        <p:nvSpPr>
          <p:cNvPr id="26" name="Text 23"/>
          <p:cNvSpPr/>
          <p:nvPr/>
        </p:nvSpPr>
        <p:spPr>
          <a:xfrm>
            <a:off x="4800600" y="2258568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4</a:t>
            </a:r>
            <a:endParaRPr lang="en-US" sz="1000" dirty="0"/>
          </a:p>
        </p:txBody>
      </p:sp>
      <p:sp>
        <p:nvSpPr>
          <p:cNvPr id="27" name="Text 24"/>
          <p:cNvSpPr/>
          <p:nvPr/>
        </p:nvSpPr>
        <p:spPr>
          <a:xfrm>
            <a:off x="5102352" y="2103120"/>
            <a:ext cx="3383280" cy="23774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AI智能问答</a:t>
            </a:r>
            <a:endParaRPr lang="en-US" sz="1300" dirty="0"/>
          </a:p>
        </p:txBody>
      </p:sp>
      <p:sp>
        <p:nvSpPr>
          <p:cNvPr id="28" name="Text 25"/>
          <p:cNvSpPr/>
          <p:nvPr/>
        </p:nvSpPr>
        <p:spPr>
          <a:xfrm>
            <a:off x="5102352" y="2340864"/>
            <a:ext cx="338328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对话式问答，从校内文档找答案并标注出处</a:t>
            </a:r>
            <a:endParaRPr lang="en-US" sz="1000" dirty="0"/>
          </a:p>
        </p:txBody>
      </p:sp>
      <p:sp>
        <p:nvSpPr>
          <p:cNvPr id="29" name="Shape 26"/>
          <p:cNvSpPr/>
          <p:nvPr/>
        </p:nvSpPr>
        <p:spPr>
          <a:xfrm>
            <a:off x="457200" y="2779776"/>
            <a:ext cx="40233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30" name="Shape 27"/>
          <p:cNvSpPr/>
          <p:nvPr/>
        </p:nvSpPr>
        <p:spPr>
          <a:xfrm>
            <a:off x="457200" y="2779776"/>
            <a:ext cx="36576" cy="658368"/>
          </a:xfrm>
          <a:prstGeom prst="rect">
            <a:avLst/>
          </a:prstGeom>
          <a:solidFill>
            <a:srgbClr val="EA580C"/>
          </a:solidFill>
        </p:spPr>
      </p:sp>
      <p:sp>
        <p:nvSpPr>
          <p:cNvPr id="31" name="Shape 28"/>
          <p:cNvSpPr/>
          <p:nvPr/>
        </p:nvSpPr>
        <p:spPr>
          <a:xfrm>
            <a:off x="594360" y="3008376"/>
            <a:ext cx="201168" cy="201168"/>
          </a:xfrm>
          <a:prstGeom prst="ellipse">
            <a:avLst/>
          </a:prstGeom>
          <a:solidFill>
            <a:srgbClr val="EA580C"/>
          </a:solidFill>
        </p:spPr>
      </p:sp>
      <p:sp>
        <p:nvSpPr>
          <p:cNvPr id="32" name="Text 29"/>
          <p:cNvSpPr/>
          <p:nvPr/>
        </p:nvSpPr>
        <p:spPr>
          <a:xfrm>
            <a:off x="594360" y="3008376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5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896112" y="2852928"/>
            <a:ext cx="3383280" cy="23774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版本管理</a:t>
            </a:r>
            <a:endParaRPr lang="en-US" sz="1300" dirty="0"/>
          </a:p>
        </p:txBody>
      </p:sp>
      <p:sp>
        <p:nvSpPr>
          <p:cNvPr id="34" name="Text 31"/>
          <p:cNvSpPr/>
          <p:nvPr/>
        </p:nvSpPr>
        <p:spPr>
          <a:xfrm>
            <a:off x="896112" y="3090672"/>
            <a:ext cx="338328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文档修改自动保存版本，支持历史版本对比回溯</a:t>
            </a:r>
            <a:endParaRPr lang="en-US" sz="1000" dirty="0"/>
          </a:p>
        </p:txBody>
      </p:sp>
      <p:sp>
        <p:nvSpPr>
          <p:cNvPr id="35" name="Shape 32"/>
          <p:cNvSpPr/>
          <p:nvPr/>
        </p:nvSpPr>
        <p:spPr>
          <a:xfrm>
            <a:off x="4663440" y="2779776"/>
            <a:ext cx="40233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36" name="Shape 33"/>
          <p:cNvSpPr/>
          <p:nvPr/>
        </p:nvSpPr>
        <p:spPr>
          <a:xfrm>
            <a:off x="4663440" y="2779776"/>
            <a:ext cx="36576" cy="658368"/>
          </a:xfrm>
          <a:prstGeom prst="rect">
            <a:avLst/>
          </a:prstGeom>
          <a:solidFill>
            <a:srgbClr val="EA580C"/>
          </a:solidFill>
        </p:spPr>
      </p:sp>
      <p:sp>
        <p:nvSpPr>
          <p:cNvPr id="37" name="Shape 34"/>
          <p:cNvSpPr/>
          <p:nvPr/>
        </p:nvSpPr>
        <p:spPr>
          <a:xfrm>
            <a:off x="4800600" y="3008376"/>
            <a:ext cx="201168" cy="201168"/>
          </a:xfrm>
          <a:prstGeom prst="ellipse">
            <a:avLst/>
          </a:prstGeom>
          <a:solidFill>
            <a:srgbClr val="EA580C"/>
          </a:solidFill>
        </p:spPr>
      </p:sp>
      <p:sp>
        <p:nvSpPr>
          <p:cNvPr id="38" name="Text 35"/>
          <p:cNvSpPr/>
          <p:nvPr/>
        </p:nvSpPr>
        <p:spPr>
          <a:xfrm>
            <a:off x="4800600" y="3008376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6</a:t>
            </a:r>
            <a:endParaRPr lang="en-US" sz="1000" dirty="0"/>
          </a:p>
        </p:txBody>
      </p:sp>
      <p:sp>
        <p:nvSpPr>
          <p:cNvPr id="39" name="Text 36"/>
          <p:cNvSpPr/>
          <p:nvPr/>
        </p:nvSpPr>
        <p:spPr>
          <a:xfrm>
            <a:off x="5102352" y="2852928"/>
            <a:ext cx="3383280" cy="23774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永久免费</a:t>
            </a:r>
            <a:endParaRPr lang="en-US" sz="1300" dirty="0"/>
          </a:p>
        </p:txBody>
      </p:sp>
      <p:sp>
        <p:nvSpPr>
          <p:cNvPr id="40" name="Text 37"/>
          <p:cNvSpPr/>
          <p:nvPr/>
        </p:nvSpPr>
        <p:spPr>
          <a:xfrm>
            <a:off x="5102352" y="3090672"/>
            <a:ext cx="338328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知识库基础功能永久免费，AI问答按需开通</a:t>
            </a:r>
            <a:endParaRPr lang="en-US" sz="1000" dirty="0"/>
          </a:p>
        </p:txBody>
      </p:sp>
      <p:sp>
        <p:nvSpPr>
          <p:cNvPr id="41" name="Shape 38"/>
          <p:cNvSpPr/>
          <p:nvPr/>
        </p:nvSpPr>
        <p:spPr>
          <a:xfrm>
            <a:off x="457200" y="3749040"/>
            <a:ext cx="2621280" cy="594360"/>
          </a:xfrm>
          <a:prstGeom prst="roundRect">
            <a:avLst>
              <a:gd name="adj" fmla="val 9231"/>
            </a:avLst>
          </a:prstGeom>
          <a:solidFill>
            <a:srgbClr val="FFF7ED"/>
          </a:solidFill>
          <a:ln w="12700">
            <a:solidFill>
              <a:srgbClr val="EA580C"/>
            </a:solidFill>
            <a:prstDash val="solid"/>
          </a:ln>
        </p:spPr>
      </p:sp>
      <p:sp>
        <p:nvSpPr>
          <p:cNvPr id="42" name="Text 39"/>
          <p:cNvSpPr/>
          <p:nvPr/>
        </p:nvSpPr>
        <p:spPr>
          <a:xfrm>
            <a:off x="548640" y="3794760"/>
            <a:ext cx="1048512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EA580C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500+</a:t>
            </a:r>
            <a:endParaRPr lang="en-US" sz="2000" dirty="0"/>
          </a:p>
        </p:txBody>
      </p:sp>
      <p:sp>
        <p:nvSpPr>
          <p:cNvPr id="43" name="Text 40"/>
          <p:cNvSpPr/>
          <p:nvPr/>
        </p:nvSpPr>
        <p:spPr>
          <a:xfrm>
            <a:off x="1505712" y="3794760"/>
            <a:ext cx="1441704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文档数量</a:t>
            </a:r>
            <a:endParaRPr lang="en-US" sz="1100" dirty="0"/>
          </a:p>
        </p:txBody>
      </p:sp>
      <p:sp>
        <p:nvSpPr>
          <p:cNvPr id="44" name="Shape 41"/>
          <p:cNvSpPr/>
          <p:nvPr/>
        </p:nvSpPr>
        <p:spPr>
          <a:xfrm>
            <a:off x="3261360" y="3749040"/>
            <a:ext cx="2621280" cy="594360"/>
          </a:xfrm>
          <a:prstGeom prst="roundRect">
            <a:avLst>
              <a:gd name="adj" fmla="val 9231"/>
            </a:avLst>
          </a:prstGeom>
          <a:solidFill>
            <a:srgbClr val="FFF7ED"/>
          </a:solidFill>
          <a:ln w="12700">
            <a:solidFill>
              <a:srgbClr val="EA580C"/>
            </a:solidFill>
            <a:prstDash val="solid"/>
          </a:ln>
        </p:spPr>
      </p:sp>
      <p:sp>
        <p:nvSpPr>
          <p:cNvPr id="45" name="Text 42"/>
          <p:cNvSpPr/>
          <p:nvPr/>
        </p:nvSpPr>
        <p:spPr>
          <a:xfrm>
            <a:off x="3352800" y="3794760"/>
            <a:ext cx="1048512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EA580C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&lt;2秒</a:t>
            </a:r>
            <a:endParaRPr lang="en-US" sz="2000" dirty="0"/>
          </a:p>
        </p:txBody>
      </p:sp>
      <p:sp>
        <p:nvSpPr>
          <p:cNvPr id="46" name="Text 43"/>
          <p:cNvSpPr/>
          <p:nvPr/>
        </p:nvSpPr>
        <p:spPr>
          <a:xfrm>
            <a:off x="4309872" y="3794760"/>
            <a:ext cx="1441704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搜索响应时间</a:t>
            </a:r>
            <a:endParaRPr lang="en-US" sz="1100" dirty="0"/>
          </a:p>
        </p:txBody>
      </p:sp>
      <p:sp>
        <p:nvSpPr>
          <p:cNvPr id="47" name="Shape 44"/>
          <p:cNvSpPr/>
          <p:nvPr/>
        </p:nvSpPr>
        <p:spPr>
          <a:xfrm>
            <a:off x="6065520" y="3749040"/>
            <a:ext cx="2621280" cy="594360"/>
          </a:xfrm>
          <a:prstGeom prst="roundRect">
            <a:avLst>
              <a:gd name="adj" fmla="val 9231"/>
            </a:avLst>
          </a:prstGeom>
          <a:solidFill>
            <a:srgbClr val="FFF7ED"/>
          </a:solidFill>
          <a:ln w="12700">
            <a:solidFill>
              <a:srgbClr val="EA580C"/>
            </a:solidFill>
            <a:prstDash val="solid"/>
          </a:ln>
        </p:spPr>
      </p:sp>
      <p:sp>
        <p:nvSpPr>
          <p:cNvPr id="48" name="Text 45"/>
          <p:cNvSpPr/>
          <p:nvPr/>
        </p:nvSpPr>
        <p:spPr>
          <a:xfrm>
            <a:off x="6156960" y="3794760"/>
            <a:ext cx="1048512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EA580C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90%+</a:t>
            </a:r>
            <a:endParaRPr lang="en-US" sz="2000" dirty="0"/>
          </a:p>
        </p:txBody>
      </p:sp>
      <p:sp>
        <p:nvSpPr>
          <p:cNvPr id="49" name="Text 46"/>
          <p:cNvSpPr/>
          <p:nvPr/>
        </p:nvSpPr>
        <p:spPr>
          <a:xfrm>
            <a:off x="7114032" y="3794760"/>
            <a:ext cx="1441704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AI问答准确率</a:t>
            </a:r>
            <a:endParaRPr lang="en-US" sz="1100" dirty="0"/>
          </a:p>
        </p:txBody>
      </p:sp>
      <p:sp>
        <p:nvSpPr>
          <p:cNvPr id="50" name="Shape 47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51" name="Text 48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平台介绍</a:t>
            </a:r>
            <a:endParaRPr lang="en-US" sz="1000" dirty="0"/>
          </a:p>
        </p:txBody>
      </p:sp>
      <p:sp>
        <p:nvSpPr>
          <p:cNvPr id="52" name="Text 49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18 / 32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校园知识库 · 数据场景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文档统一管理，智能搜索，AI问答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457200" y="1234440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AI智能问答演示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457200" y="1645920"/>
            <a:ext cx="8229600" cy="457200"/>
          </a:xfrm>
          <a:prstGeom prst="roundRect">
            <a:avLst>
              <a:gd name="adj" fmla="val 12000"/>
            </a:avLst>
          </a:prstGeom>
          <a:solidFill>
            <a:srgbClr val="EFF6FF"/>
          </a:solidFill>
          <a:ln w="19050">
            <a:solidFill>
              <a:srgbClr val="1E3A5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40080" y="1691640"/>
            <a:ext cx="786384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1E3A5F"/>
                </a:solidFill>
              </a:rPr>
              <a:t>输入：</a:t>
            </a:r>
            <a:r>
              <a:rPr lang="en-US" sz="1200" dirty="0">
                <a:solidFill>
                  <a:srgbClr val="1E293B"/>
                </a:solidFill>
              </a:rPr>
              <a:t>学生请假超过3天需要谁审批？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548640" y="2286000"/>
            <a:ext cx="182880" cy="182880"/>
          </a:xfrm>
          <a:prstGeom prst="ellipse">
            <a:avLst/>
          </a:prstGeom>
          <a:solidFill>
            <a:srgbClr val="EA580C"/>
          </a:solidFill>
        </p:spPr>
      </p:sp>
      <p:sp>
        <p:nvSpPr>
          <p:cNvPr id="9" name="Text 6"/>
          <p:cNvSpPr/>
          <p:nvPr/>
        </p:nvSpPr>
        <p:spPr>
          <a:xfrm>
            <a:off x="548640" y="2286000"/>
            <a:ext cx="182880" cy="1828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1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822960" y="2240280"/>
            <a:ext cx="77724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检索校内文档：《学生考勤管理办法》第三章第二节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548640" y="2670048"/>
            <a:ext cx="182880" cy="182880"/>
          </a:xfrm>
          <a:prstGeom prst="ellipse">
            <a:avLst/>
          </a:prstGeom>
          <a:solidFill>
            <a:srgbClr val="EA580C"/>
          </a:solidFill>
        </p:spPr>
      </p:sp>
      <p:sp>
        <p:nvSpPr>
          <p:cNvPr id="12" name="Text 9"/>
          <p:cNvSpPr/>
          <p:nvPr/>
        </p:nvSpPr>
        <p:spPr>
          <a:xfrm>
            <a:off x="548640" y="2670048"/>
            <a:ext cx="182880" cy="1828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2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822960" y="2624328"/>
            <a:ext cx="77724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匹配答案：请假超过3天需校长审批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548640" y="3054096"/>
            <a:ext cx="182880" cy="182880"/>
          </a:xfrm>
          <a:prstGeom prst="ellipse">
            <a:avLst/>
          </a:prstGeom>
          <a:solidFill>
            <a:srgbClr val="EA580C"/>
          </a:solidFill>
        </p:spPr>
      </p:sp>
      <p:sp>
        <p:nvSpPr>
          <p:cNvPr id="15" name="Text 12"/>
          <p:cNvSpPr/>
          <p:nvPr/>
        </p:nvSpPr>
        <p:spPr>
          <a:xfrm>
            <a:off x="548640" y="3054096"/>
            <a:ext cx="182880" cy="1828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3</a:t>
            </a:r>
            <a:endParaRPr lang="en-US" sz="900" dirty="0"/>
          </a:p>
        </p:txBody>
      </p:sp>
      <p:sp>
        <p:nvSpPr>
          <p:cNvPr id="16" name="Text 13"/>
          <p:cNvSpPr/>
          <p:nvPr/>
        </p:nvSpPr>
        <p:spPr>
          <a:xfrm>
            <a:off x="822960" y="3008376"/>
            <a:ext cx="77724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生成回复：审批流程为 家长申请→班主任→年级组长→校长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548640" y="3438144"/>
            <a:ext cx="182880" cy="182880"/>
          </a:xfrm>
          <a:prstGeom prst="ellipse">
            <a:avLst/>
          </a:prstGeom>
          <a:solidFill>
            <a:srgbClr val="EA580C"/>
          </a:solidFill>
        </p:spPr>
      </p:sp>
      <p:sp>
        <p:nvSpPr>
          <p:cNvPr id="18" name="Text 15"/>
          <p:cNvSpPr/>
          <p:nvPr/>
        </p:nvSpPr>
        <p:spPr>
          <a:xfrm>
            <a:off x="548640" y="3438144"/>
            <a:ext cx="182880" cy="1828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4</a:t>
            </a:r>
            <a:endParaRPr lang="en-US" sz="900" dirty="0"/>
          </a:p>
        </p:txBody>
      </p:sp>
      <p:sp>
        <p:nvSpPr>
          <p:cNvPr id="19" name="Text 16"/>
          <p:cNvSpPr/>
          <p:nvPr/>
        </p:nvSpPr>
        <p:spPr>
          <a:xfrm>
            <a:off x="822960" y="3392424"/>
            <a:ext cx="77724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标注来源：校内文档/学生考勤管理办法.pdf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457200" y="3867912"/>
            <a:ext cx="8229600" cy="411480"/>
          </a:xfrm>
          <a:prstGeom prst="roundRect">
            <a:avLst>
              <a:gd name="adj" fmla="val 13333"/>
            </a:avLst>
          </a:prstGeom>
          <a:solidFill>
            <a:srgbClr val="ECFDF5"/>
          </a:solidFill>
          <a:ln w="19050">
            <a:solidFill>
              <a:srgbClr val="059669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40080" y="3913632"/>
            <a:ext cx="7863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059669"/>
                </a:solidFill>
              </a:rPr>
              <a:t>结果：</a:t>
            </a:r>
            <a:r>
              <a:rPr lang="en-US" sz="1200" dirty="0">
                <a:solidFill>
                  <a:srgbClr val="1E293B"/>
                </a:solidFill>
              </a:rPr>
              <a:t>已从校内文档找到答案，秒级响应，准确率90%+</a:t>
            </a:r>
            <a:endParaRPr lang="en-US" sz="1200" dirty="0"/>
          </a:p>
        </p:txBody>
      </p:sp>
      <p:sp>
        <p:nvSpPr>
          <p:cNvPr id="22" name="Shape 19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平台介绍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19 / 32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校园电话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家长代拨，通话记录，费用管控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280160"/>
            <a:ext cx="40233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57200" y="1280160"/>
            <a:ext cx="36576" cy="658368"/>
          </a:xfrm>
          <a:prstGeom prst="rect">
            <a:avLst/>
          </a:prstGeom>
          <a:solidFill>
            <a:srgbClr val="EA580C"/>
          </a:solidFill>
        </p:spPr>
      </p:sp>
      <p:sp>
        <p:nvSpPr>
          <p:cNvPr id="7" name="Shape 4"/>
          <p:cNvSpPr/>
          <p:nvPr/>
        </p:nvSpPr>
        <p:spPr>
          <a:xfrm>
            <a:off x="594360" y="1508760"/>
            <a:ext cx="201168" cy="201168"/>
          </a:xfrm>
          <a:prstGeom prst="ellipse">
            <a:avLst/>
          </a:prstGeom>
          <a:solidFill>
            <a:srgbClr val="EA580C"/>
          </a:solidFill>
        </p:spPr>
      </p:sp>
      <p:sp>
        <p:nvSpPr>
          <p:cNvPr id="8" name="Text 5"/>
          <p:cNvSpPr/>
          <p:nvPr/>
        </p:nvSpPr>
        <p:spPr>
          <a:xfrm>
            <a:off x="594360" y="1508760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896112" y="1353312"/>
            <a:ext cx="3383280" cy="23774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家长代拨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896112" y="1591056"/>
            <a:ext cx="338328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家长通过小程序远程拨号，学生无需携带手机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4663440" y="1280160"/>
            <a:ext cx="40233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663440" y="1280160"/>
            <a:ext cx="36576" cy="658368"/>
          </a:xfrm>
          <a:prstGeom prst="rect">
            <a:avLst/>
          </a:prstGeom>
          <a:solidFill>
            <a:srgbClr val="EA580C"/>
          </a:solidFill>
        </p:spPr>
      </p:sp>
      <p:sp>
        <p:nvSpPr>
          <p:cNvPr id="13" name="Shape 10"/>
          <p:cNvSpPr/>
          <p:nvPr/>
        </p:nvSpPr>
        <p:spPr>
          <a:xfrm>
            <a:off x="4800600" y="1508760"/>
            <a:ext cx="201168" cy="201168"/>
          </a:xfrm>
          <a:prstGeom prst="ellipse">
            <a:avLst/>
          </a:prstGeom>
          <a:solidFill>
            <a:srgbClr val="EA580C"/>
          </a:solidFill>
        </p:spPr>
      </p:sp>
      <p:sp>
        <p:nvSpPr>
          <p:cNvPr id="14" name="Text 11"/>
          <p:cNvSpPr/>
          <p:nvPr/>
        </p:nvSpPr>
        <p:spPr>
          <a:xfrm>
            <a:off x="4800600" y="1508760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2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5102352" y="1353312"/>
            <a:ext cx="3383280" cy="23774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通话记录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5102352" y="1591056"/>
            <a:ext cx="338328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所有通话记录完整保存，时长、时间、对象可查</a:t>
            </a:r>
            <a:endParaRPr lang="en-US" sz="1000" dirty="0"/>
          </a:p>
        </p:txBody>
      </p:sp>
      <p:sp>
        <p:nvSpPr>
          <p:cNvPr id="17" name="Shape 14"/>
          <p:cNvSpPr/>
          <p:nvPr/>
        </p:nvSpPr>
        <p:spPr>
          <a:xfrm>
            <a:off x="457200" y="2029968"/>
            <a:ext cx="40233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457200" y="2029968"/>
            <a:ext cx="36576" cy="658368"/>
          </a:xfrm>
          <a:prstGeom prst="rect">
            <a:avLst/>
          </a:prstGeom>
          <a:solidFill>
            <a:srgbClr val="EA580C"/>
          </a:solidFill>
        </p:spPr>
      </p:sp>
      <p:sp>
        <p:nvSpPr>
          <p:cNvPr id="19" name="Shape 16"/>
          <p:cNvSpPr/>
          <p:nvPr/>
        </p:nvSpPr>
        <p:spPr>
          <a:xfrm>
            <a:off x="594360" y="2258568"/>
            <a:ext cx="201168" cy="201168"/>
          </a:xfrm>
          <a:prstGeom prst="ellipse">
            <a:avLst/>
          </a:prstGeom>
          <a:solidFill>
            <a:srgbClr val="EA580C"/>
          </a:solidFill>
        </p:spPr>
      </p:sp>
      <p:sp>
        <p:nvSpPr>
          <p:cNvPr id="20" name="Text 17"/>
          <p:cNvSpPr/>
          <p:nvPr/>
        </p:nvSpPr>
        <p:spPr>
          <a:xfrm>
            <a:off x="594360" y="2258568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3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896112" y="2103120"/>
            <a:ext cx="3383280" cy="23774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费用管控</a:t>
            </a:r>
            <a:endParaRPr lang="en-US" sz="1300" dirty="0"/>
          </a:p>
        </p:txBody>
      </p:sp>
      <p:sp>
        <p:nvSpPr>
          <p:cNvPr id="22" name="Text 19"/>
          <p:cNvSpPr/>
          <p:nvPr/>
        </p:nvSpPr>
        <p:spPr>
          <a:xfrm>
            <a:off x="896112" y="2340864"/>
            <a:ext cx="338328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通话费用透明，家长可设置通话时长限制和费用上限</a:t>
            </a:r>
            <a:endParaRPr lang="en-US" sz="1000" dirty="0"/>
          </a:p>
        </p:txBody>
      </p:sp>
      <p:sp>
        <p:nvSpPr>
          <p:cNvPr id="23" name="Shape 20"/>
          <p:cNvSpPr/>
          <p:nvPr/>
        </p:nvSpPr>
        <p:spPr>
          <a:xfrm>
            <a:off x="4663440" y="2029968"/>
            <a:ext cx="40233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663440" y="2029968"/>
            <a:ext cx="36576" cy="658368"/>
          </a:xfrm>
          <a:prstGeom prst="rect">
            <a:avLst/>
          </a:prstGeom>
          <a:solidFill>
            <a:srgbClr val="EA580C"/>
          </a:solidFill>
        </p:spPr>
      </p:sp>
      <p:sp>
        <p:nvSpPr>
          <p:cNvPr id="25" name="Shape 22"/>
          <p:cNvSpPr/>
          <p:nvPr/>
        </p:nvSpPr>
        <p:spPr>
          <a:xfrm>
            <a:off x="4800600" y="2258568"/>
            <a:ext cx="201168" cy="201168"/>
          </a:xfrm>
          <a:prstGeom prst="ellipse">
            <a:avLst/>
          </a:prstGeom>
          <a:solidFill>
            <a:srgbClr val="EA580C"/>
          </a:solidFill>
        </p:spPr>
      </p:sp>
      <p:sp>
        <p:nvSpPr>
          <p:cNvPr id="26" name="Text 23"/>
          <p:cNvSpPr/>
          <p:nvPr/>
        </p:nvSpPr>
        <p:spPr>
          <a:xfrm>
            <a:off x="4800600" y="2258568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4</a:t>
            </a:r>
            <a:endParaRPr lang="en-US" sz="1000" dirty="0"/>
          </a:p>
        </p:txBody>
      </p:sp>
      <p:sp>
        <p:nvSpPr>
          <p:cNvPr id="27" name="Text 24"/>
          <p:cNvSpPr/>
          <p:nvPr/>
        </p:nvSpPr>
        <p:spPr>
          <a:xfrm>
            <a:off x="5102352" y="2103120"/>
            <a:ext cx="3383280" cy="23774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白名单管理</a:t>
            </a:r>
            <a:endParaRPr lang="en-US" sz="1300" dirty="0"/>
          </a:p>
        </p:txBody>
      </p:sp>
      <p:sp>
        <p:nvSpPr>
          <p:cNvPr id="28" name="Text 25"/>
          <p:cNvSpPr/>
          <p:nvPr/>
        </p:nvSpPr>
        <p:spPr>
          <a:xfrm>
            <a:off x="5102352" y="2340864"/>
            <a:ext cx="338328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预设联系人白名单，学生只能拨打指定号码</a:t>
            </a:r>
            <a:endParaRPr lang="en-US" sz="1000" dirty="0"/>
          </a:p>
        </p:txBody>
      </p:sp>
      <p:sp>
        <p:nvSpPr>
          <p:cNvPr id="29" name="Shape 26"/>
          <p:cNvSpPr/>
          <p:nvPr/>
        </p:nvSpPr>
        <p:spPr>
          <a:xfrm>
            <a:off x="457200" y="3749040"/>
            <a:ext cx="2621280" cy="594360"/>
          </a:xfrm>
          <a:prstGeom prst="roundRect">
            <a:avLst>
              <a:gd name="adj" fmla="val 9231"/>
            </a:avLst>
          </a:prstGeom>
          <a:solidFill>
            <a:srgbClr val="FFF7ED"/>
          </a:solidFill>
          <a:ln w="12700">
            <a:solidFill>
              <a:srgbClr val="EA580C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548640" y="3794760"/>
            <a:ext cx="1048512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EA580C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200+</a:t>
            </a:r>
            <a:endParaRPr lang="en-US" sz="2000" dirty="0"/>
          </a:p>
        </p:txBody>
      </p:sp>
      <p:sp>
        <p:nvSpPr>
          <p:cNvPr id="31" name="Text 28"/>
          <p:cNvSpPr/>
          <p:nvPr/>
        </p:nvSpPr>
        <p:spPr>
          <a:xfrm>
            <a:off x="1505712" y="3794760"/>
            <a:ext cx="1441704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日均通话数</a:t>
            </a:r>
            <a:endParaRPr lang="en-US" sz="1100" dirty="0"/>
          </a:p>
        </p:txBody>
      </p:sp>
      <p:sp>
        <p:nvSpPr>
          <p:cNvPr id="32" name="Shape 29"/>
          <p:cNvSpPr/>
          <p:nvPr/>
        </p:nvSpPr>
        <p:spPr>
          <a:xfrm>
            <a:off x="3261360" y="3749040"/>
            <a:ext cx="2621280" cy="594360"/>
          </a:xfrm>
          <a:prstGeom prst="roundRect">
            <a:avLst>
              <a:gd name="adj" fmla="val 9231"/>
            </a:avLst>
          </a:prstGeom>
          <a:solidFill>
            <a:srgbClr val="FFF7ED"/>
          </a:solidFill>
          <a:ln w="12700">
            <a:solidFill>
              <a:srgbClr val="EA580C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3352800" y="3794760"/>
            <a:ext cx="1048512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EA580C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100%</a:t>
            </a:r>
            <a:endParaRPr lang="en-US" sz="2000" dirty="0"/>
          </a:p>
        </p:txBody>
      </p:sp>
      <p:sp>
        <p:nvSpPr>
          <p:cNvPr id="34" name="Text 31"/>
          <p:cNvSpPr/>
          <p:nvPr/>
        </p:nvSpPr>
        <p:spPr>
          <a:xfrm>
            <a:off x="4309872" y="3794760"/>
            <a:ext cx="1441704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通话可追溯</a:t>
            </a:r>
            <a:endParaRPr lang="en-US" sz="1100" dirty="0"/>
          </a:p>
        </p:txBody>
      </p:sp>
      <p:sp>
        <p:nvSpPr>
          <p:cNvPr id="35" name="Shape 32"/>
          <p:cNvSpPr/>
          <p:nvPr/>
        </p:nvSpPr>
        <p:spPr>
          <a:xfrm>
            <a:off x="6065520" y="3749040"/>
            <a:ext cx="2621280" cy="594360"/>
          </a:xfrm>
          <a:prstGeom prst="roundRect">
            <a:avLst>
              <a:gd name="adj" fmla="val 9231"/>
            </a:avLst>
          </a:prstGeom>
          <a:solidFill>
            <a:srgbClr val="FFF7ED"/>
          </a:solidFill>
          <a:ln w="12700">
            <a:solidFill>
              <a:srgbClr val="EA580C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6156960" y="3794760"/>
            <a:ext cx="1048512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EA580C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</a:t>
            </a:r>
            <a:endParaRPr lang="en-US" sz="2000" dirty="0"/>
          </a:p>
        </p:txBody>
      </p:sp>
      <p:sp>
        <p:nvSpPr>
          <p:cNvPr id="37" name="Text 34"/>
          <p:cNvSpPr/>
          <p:nvPr/>
        </p:nvSpPr>
        <p:spPr>
          <a:xfrm>
            <a:off x="7114032" y="3794760"/>
            <a:ext cx="1441704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学生带手机率</a:t>
            </a:r>
            <a:endParaRPr lang="en-US" sz="1100" dirty="0"/>
          </a:p>
        </p:txBody>
      </p:sp>
      <p:sp>
        <p:nvSpPr>
          <p:cNvPr id="38" name="Shape 35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平台介绍</a:t>
            </a:r>
            <a:endParaRPr lang="en-US" sz="1000" dirty="0"/>
          </a:p>
        </p:txBody>
      </p:sp>
      <p:sp>
        <p:nvSpPr>
          <p:cNvPr id="40" name="Text 37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20 / 32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EA580C"/>
          </a:solidFill>
        </p:spPr>
      </p:sp>
      <p:sp>
        <p:nvSpPr>
          <p:cNvPr id="4" name="Text 1"/>
          <p:cNvSpPr/>
          <p:nvPr/>
        </p:nvSpPr>
        <p:spPr>
          <a:xfrm>
            <a:off x="731520" y="1097280"/>
            <a:ext cx="18288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kern="0" spc="200" dirty="0">
                <a:solidFill>
                  <a:srgbClr val="EA580C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03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31520" y="1554480"/>
            <a:ext cx="7315200" cy="10972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400" b="1" kern="0" spc="250" dirty="0">
                <a:solidFill>
                  <a:srgbClr val="FFFFFF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更多功能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731520" y="2834640"/>
            <a:ext cx="73152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总务管理、德育校务功能概览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平台介绍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21 / 32</a:t>
            </a:r>
            <a:endParaRPr lang="en-US" sz="1000" dirty="0"/>
          </a:p>
        </p:txBody>
      </p:sp>
      <p:sp>
        <p:nvSpPr>
          <p:cNvPr id="10" name="Watermark"/>
          <p:cNvSpPr txBox="1"/>
          <p:nvPr/>
        </p:nvSpPr>
        <p:spPr>
          <a:xfrm>
            <a:off x="6836000" y="4685500"/>
            <a:ext cx="2200000" cy="3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91440" bIns="45720" rtlCol="0" anchor="b"/>
          <a:lstStyle/>
          <a:p>
            <a:pPr algn="r"/>
            <a:r>
              <a:rPr lang="zh-CN" sz="1600" dirty="0">
                <a:solidFill>
                  <a:srgbClr val="808080">
                    <a:alpha val="19999"/>
                  </a:srgbClr>
                </a:solidFill>
                <a:latin typeface="Arial" panose="020B0604020202090204"/>
                <a:ea typeface="宋体"/>
              </a:rPr>
              <a:t>AI 生成</a:t>
            </a:r>
            <a:endParaRPr lang="zh-CN" sz="1600" dirty="0">
              <a:solidFill>
                <a:srgbClr val="808080">
                  <a:alpha val="19999"/>
                </a:srgbClr>
              </a:solidFill>
              <a:latin typeface="Arial" panose="020B0604020202090204"/>
              <a:ea typeface="宋体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总务管理功能概览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7个功能模块覆盖校园后勤全场景</a:t>
            </a:r>
            <a:endParaRPr lang="en-US" sz="1400" dirty="0"/>
          </a:p>
        </p:txBody>
      </p:sp>
      <p:graphicFrame>
        <p:nvGraphicFramePr>
          <p:cNvPr id="23" name="Table 0"/>
          <p:cNvGraphicFramePr>
            <a:graphicFrameLocks noGrp="1"/>
          </p:cNvGraphicFramePr>
          <p:nvPr/>
        </p:nvGraphicFramePr>
        <p:xfrm>
          <a:off x="457200" y="1371600"/>
          <a:ext cx="8229600" cy="3072384"/>
        </p:xfrm>
        <a:graphic>
          <a:graphicData uri="http://schemas.openxmlformats.org/drawingml/2006/table">
            <a:tbl>
              <a:tblPr/>
              <a:tblGrid>
                <a:gridCol w="1645920"/>
                <a:gridCol w="3840480"/>
                <a:gridCol w="2743200"/>
              </a:tblGrid>
              <a:tr h="38404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功能模块</a:t>
                      </a:r>
                      <a:endParaRPr lang="en-US" sz="11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核心能力</a:t>
                      </a:r>
                      <a:endParaRPr lang="en-US" sz="11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典型场景</a:t>
                      </a:r>
                      <a:endParaRPr lang="en-US" sz="11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3A5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校园消费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双钱包账户、全渠道记录、数据看板、消费限额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食堂、超市、饮水机等消费场景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订餐管理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周期配餐、在线订餐、停餐审批、自动退餐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学生日常就餐管理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校车管理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路线规划、乘车记录、实时定位、到站提醒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通勤学生接送管理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报修管理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在线报修、派单流转、维修跟踪、评价反馈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设备设施维修管理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课后服务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课程管理、餐托套餐、考勤订单、费用结算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课后延时服务管理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校园缴费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在线缴费、账单管理、电子收据、对账核算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学费、住宿费等缴费管理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家长接送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接送码生成、实时通知、安全核验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放学接送安全管理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平台介绍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22 / 32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德育校务功能概览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6个功能模块覆盖校园管理与德育评价</a:t>
            </a:r>
            <a:endParaRPr lang="en-US" sz="1400" dirty="0"/>
          </a:p>
        </p:txBody>
      </p:sp>
      <p:graphicFrame>
        <p:nvGraphicFramePr>
          <p:cNvPr id="24" name="Table 0"/>
          <p:cNvGraphicFramePr>
            <a:graphicFrameLocks noGrp="1"/>
          </p:cNvGraphicFramePr>
          <p:nvPr/>
        </p:nvGraphicFramePr>
        <p:xfrm>
          <a:off x="457200" y="1371600"/>
          <a:ext cx="8229600" cy="2688336"/>
        </p:xfrm>
        <a:graphic>
          <a:graphicData uri="http://schemas.openxmlformats.org/drawingml/2006/table">
            <a:tbl>
              <a:tblPr/>
              <a:tblGrid>
                <a:gridCol w="1645920"/>
                <a:gridCol w="3840480"/>
                <a:gridCol w="2743200"/>
              </a:tblGrid>
              <a:tr h="38404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功能模块</a:t>
                      </a:r>
                      <a:endParaRPr lang="en-US" sz="11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核心能力</a:t>
                      </a:r>
                      <a:endParaRPr lang="en-US" sz="11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典型场景</a:t>
                      </a:r>
                      <a:endParaRPr lang="en-US" sz="11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3A5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考勤管理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学生+教职工考勤、规则配置、统计报表、AI补录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日常考勤管理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学生宿舍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床位管理、考勤查寝、违纪记录、卫生检查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寄宿制学校宿舍管理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留言管理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留言收发、通知确认、已读统计、消息撤回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家校沟通与通知管理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校园活动预约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场地预约、审批管理、时间冲突检测、通知推送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校园活动场地管理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校园缴费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在线缴费、账单管理、电子收据、对账核算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学费、住宿费等缴费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家长接送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接送码生成、实时通知、安全核验、记录追溯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放学接送管理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平台介绍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23 / 32</a:t>
            </a:r>
            <a:endParaRPr lang="en-US" sz="1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功能模块数据总表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三大业务域功能分布与核心指标</a:t>
            </a:r>
            <a:endParaRPr lang="en-US" sz="1400" dirty="0"/>
          </a:p>
        </p:txBody>
      </p:sp>
      <p:graphicFrame>
        <p:nvGraphicFramePr>
          <p:cNvPr id="25" name="Table 0"/>
          <p:cNvGraphicFramePr>
            <a:graphicFrameLocks noGrp="1"/>
          </p:cNvGraphicFramePr>
          <p:nvPr/>
        </p:nvGraphicFramePr>
        <p:xfrm>
          <a:off x="457200" y="1371600"/>
          <a:ext cx="8229600" cy="2377440"/>
        </p:xfrm>
        <a:graphic>
          <a:graphicData uri="http://schemas.openxmlformats.org/drawingml/2006/table">
            <a:tbl>
              <a:tblPr/>
              <a:tblGrid>
                <a:gridCol w="1097280"/>
                <a:gridCol w="731520"/>
                <a:gridCol w="3657600"/>
                <a:gridCol w="2743200"/>
              </a:tblGrid>
              <a:tr h="5943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业务域</a:t>
                      </a:r>
                      <a:endParaRPr lang="en-US" sz="11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模块数</a:t>
                      </a:r>
                      <a:endParaRPr lang="en-US" sz="11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核心模块</a:t>
                      </a:r>
                      <a:endParaRPr lang="en-US" sz="11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关键数据指标</a:t>
                      </a:r>
                      <a:endParaRPr lang="en-US" sz="11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3A5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德育管理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4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综合素质评价、校园门禁、考勤管理、学生宿舍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日均通行5,000+次 / 评价效率提升80%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总务管理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7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校园消费、订餐管理、校车管理、报修管理、课后服务、校园缴费、家长接送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日均消费3,000+笔 / 账目准确率100%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校务管理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6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请假管理、访客管理、校园知识库、校园电话、留言管理、活动预约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审批平均&lt;2分钟 / 文档500+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457200" y="3657600"/>
            <a:ext cx="8229600" cy="502920"/>
          </a:xfrm>
          <a:prstGeom prst="roundRect">
            <a:avLst>
              <a:gd name="adj" fmla="val 10909"/>
            </a:avLst>
          </a:prstGeom>
          <a:solidFill>
            <a:srgbClr val="FFF7ED"/>
          </a:solidFill>
          <a:ln w="12700">
            <a:solidFill>
              <a:srgbClr val="EA580C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40080" y="3703320"/>
            <a:ext cx="7863840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EA580C"/>
                </a:solidFill>
              </a:rPr>
              <a:t>合计：</a:t>
            </a:r>
            <a:r>
              <a:rPr lang="en-US" sz="1300" dirty="0">
                <a:solidFill>
                  <a:srgbClr val="475569"/>
                </a:solidFill>
              </a:rPr>
              <a:t>3大业务域 · 17个功能模块 · 10+合作学校 · AI智能赋能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平台介绍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24 / 32</a:t>
            </a:r>
            <a:endParaRPr lang="en-US" sz="1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EA580C"/>
          </a:solidFill>
        </p:spPr>
      </p:sp>
      <p:sp>
        <p:nvSpPr>
          <p:cNvPr id="4" name="Text 1"/>
          <p:cNvSpPr/>
          <p:nvPr/>
        </p:nvSpPr>
        <p:spPr>
          <a:xfrm>
            <a:off x="731520" y="1097280"/>
            <a:ext cx="18288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kern="0" spc="200" dirty="0">
                <a:solidFill>
                  <a:srgbClr val="EA580C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04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31520" y="1554480"/>
            <a:ext cx="7315200" cy="10972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400" b="1" kern="0" spc="250" dirty="0">
                <a:solidFill>
                  <a:srgbClr val="FFFFFF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AI赋能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731520" y="2834640"/>
            <a:ext cx="73152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AI智能评价与校园知识库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平台介绍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25 / 32</a:t>
            </a:r>
            <a:endParaRPr lang="en-US" sz="1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AI赋能校园管理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让技术真正服务于教育场景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280160"/>
            <a:ext cx="2560320" cy="15544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57200" y="1280160"/>
            <a:ext cx="2560320" cy="36576"/>
          </a:xfrm>
          <a:prstGeom prst="rect">
            <a:avLst/>
          </a:prstGeom>
          <a:solidFill>
            <a:srgbClr val="EA580C"/>
          </a:solidFill>
        </p:spPr>
      </p:sp>
      <p:sp>
        <p:nvSpPr>
          <p:cNvPr id="7" name="Text 4"/>
          <p:cNvSpPr/>
          <p:nvPr/>
        </p:nvSpPr>
        <p:spPr>
          <a:xfrm>
            <a:off x="594360" y="1417320"/>
            <a:ext cx="22860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AI智能评价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594360" y="1783080"/>
            <a:ext cx="2286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自然语言对话评价，输入「黄明仁打架」自动识别学生并评价。手机拍照自动识别学生身份。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594360" y="2423160"/>
            <a:ext cx="2286000" cy="274320"/>
          </a:xfrm>
          <a:prstGeom prst="roundRect">
            <a:avLst>
              <a:gd name="adj" fmla="val 13333"/>
            </a:avLst>
          </a:prstGeom>
          <a:solidFill>
            <a:srgbClr val="FFF7ED"/>
          </a:solidFill>
          <a:ln w="12700">
            <a:solidFill>
              <a:srgbClr val="EA580C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40080" y="2450592"/>
            <a:ext cx="2194560" cy="21945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EA580C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效率提升80%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3200400" y="1280160"/>
            <a:ext cx="2560320" cy="15544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3200400" y="1280160"/>
            <a:ext cx="2560320" cy="36576"/>
          </a:xfrm>
          <a:prstGeom prst="rect">
            <a:avLst/>
          </a:prstGeom>
          <a:solidFill>
            <a:srgbClr val="EA580C"/>
          </a:solidFill>
        </p:spPr>
      </p:sp>
      <p:sp>
        <p:nvSpPr>
          <p:cNvPr id="13" name="Text 10"/>
          <p:cNvSpPr/>
          <p:nvPr/>
        </p:nvSpPr>
        <p:spPr>
          <a:xfrm>
            <a:off x="3337560" y="1417320"/>
            <a:ext cx="22860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AI校园知识库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3337560" y="1783080"/>
            <a:ext cx="2286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像聊天一样查询校内知识。问「请假流程」AI从文档找答案并标注出处。</a:t>
            </a:r>
            <a:endParaRPr lang="en-US" sz="1000" dirty="0"/>
          </a:p>
        </p:txBody>
      </p:sp>
      <p:sp>
        <p:nvSpPr>
          <p:cNvPr id="15" name="Shape 12"/>
          <p:cNvSpPr/>
          <p:nvPr/>
        </p:nvSpPr>
        <p:spPr>
          <a:xfrm>
            <a:off x="3337560" y="2423160"/>
            <a:ext cx="2286000" cy="274320"/>
          </a:xfrm>
          <a:prstGeom prst="roundRect">
            <a:avLst>
              <a:gd name="adj" fmla="val 13333"/>
            </a:avLst>
          </a:prstGeom>
          <a:solidFill>
            <a:srgbClr val="FFF7ED"/>
          </a:solidFill>
          <a:ln w="12700">
            <a:solidFill>
              <a:srgbClr val="EA580C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3383280" y="2450592"/>
            <a:ext cx="2194560" cy="21945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EA580C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准确率90%+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5943600" y="1280160"/>
            <a:ext cx="2560320" cy="15544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5943600" y="1280160"/>
            <a:ext cx="2560320" cy="36576"/>
          </a:xfrm>
          <a:prstGeom prst="rect">
            <a:avLst/>
          </a:prstGeom>
          <a:solidFill>
            <a:srgbClr val="EA580C"/>
          </a:solidFill>
        </p:spPr>
      </p:sp>
      <p:sp>
        <p:nvSpPr>
          <p:cNvPr id="19" name="Text 16"/>
          <p:cNvSpPr/>
          <p:nvPr/>
        </p:nvSpPr>
        <p:spPr>
          <a:xfrm>
            <a:off x="6080760" y="1417320"/>
            <a:ext cx="22860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AI考勤助手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6080760" y="1783080"/>
            <a:ext cx="2286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自然语言查询今日出勤率、迟到统计。支持AI补录考勤记录。</a:t>
            </a:r>
            <a:endParaRPr lang="en-US" sz="1000" dirty="0"/>
          </a:p>
        </p:txBody>
      </p:sp>
      <p:sp>
        <p:nvSpPr>
          <p:cNvPr id="21" name="Shape 18"/>
          <p:cNvSpPr/>
          <p:nvPr/>
        </p:nvSpPr>
        <p:spPr>
          <a:xfrm>
            <a:off x="6080760" y="2423160"/>
            <a:ext cx="2286000" cy="274320"/>
          </a:xfrm>
          <a:prstGeom prst="roundRect">
            <a:avLst>
              <a:gd name="adj" fmla="val 13333"/>
            </a:avLst>
          </a:prstGeom>
          <a:solidFill>
            <a:srgbClr val="FFF7ED"/>
          </a:solidFill>
          <a:ln w="12700">
            <a:solidFill>
              <a:srgbClr val="EA580C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126480" y="2450592"/>
            <a:ext cx="2194560" cy="21945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EA580C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响应&lt;2秒</a:t>
            </a:r>
            <a:endParaRPr lang="en-US" sz="1100" dirty="0"/>
          </a:p>
        </p:txBody>
      </p:sp>
      <p:sp>
        <p:nvSpPr>
          <p:cNvPr id="23" name="Text 20"/>
          <p:cNvSpPr/>
          <p:nvPr/>
        </p:nvSpPr>
        <p:spPr>
          <a:xfrm>
            <a:off x="457200" y="3063240"/>
            <a:ext cx="2743200" cy="228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功能模块分布</a:t>
            </a:r>
            <a:endParaRPr lang="en-US" sz="1200" dirty="0"/>
          </a:p>
        </p:txBody>
      </p:sp>
      <p:graphicFrame>
        <p:nvGraphicFramePr>
          <p:cNvPr id="24" name="Chart 0"/>
          <p:cNvGraphicFramePr/>
          <p:nvPr/>
        </p:nvGraphicFramePr>
        <p:xfrm>
          <a:off x="457200" y="3337560"/>
          <a:ext cx="3200400" cy="1463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25" name="Text 21"/>
          <p:cNvSpPr/>
          <p:nvPr/>
        </p:nvSpPr>
        <p:spPr>
          <a:xfrm>
            <a:off x="4297680" y="3063240"/>
            <a:ext cx="3657600" cy="228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AI能力矩阵</a:t>
            </a:r>
            <a:endParaRPr lang="en-US" sz="1200" dirty="0"/>
          </a:p>
        </p:txBody>
      </p:sp>
      <p:sp>
        <p:nvSpPr>
          <p:cNvPr id="26" name="Shape 22"/>
          <p:cNvSpPr/>
          <p:nvPr/>
        </p:nvSpPr>
        <p:spPr>
          <a:xfrm>
            <a:off x="4297680" y="3429000"/>
            <a:ext cx="146304" cy="146304"/>
          </a:xfrm>
          <a:prstGeom prst="ellipse">
            <a:avLst/>
          </a:prstGeom>
          <a:solidFill>
            <a:srgbClr val="EA580C"/>
          </a:solidFill>
        </p:spPr>
      </p:sp>
      <p:sp>
        <p:nvSpPr>
          <p:cNvPr id="27" name="Text 23"/>
          <p:cNvSpPr/>
          <p:nvPr/>
        </p:nvSpPr>
        <p:spPr>
          <a:xfrm>
            <a:off x="4526280" y="3383280"/>
            <a:ext cx="164592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自然语言处理</a:t>
            </a:r>
            <a:endParaRPr lang="en-US" sz="1100" dirty="0"/>
          </a:p>
        </p:txBody>
      </p:sp>
      <p:sp>
        <p:nvSpPr>
          <p:cNvPr id="28" name="Text 24"/>
          <p:cNvSpPr/>
          <p:nvPr/>
        </p:nvSpPr>
        <p:spPr>
          <a:xfrm>
            <a:off x="6126480" y="3383280"/>
            <a:ext cx="228600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支持中文对话式交互</a:t>
            </a:r>
            <a:endParaRPr lang="en-US" sz="1000" dirty="0"/>
          </a:p>
        </p:txBody>
      </p:sp>
      <p:sp>
        <p:nvSpPr>
          <p:cNvPr id="29" name="Shape 25"/>
          <p:cNvSpPr/>
          <p:nvPr/>
        </p:nvSpPr>
        <p:spPr>
          <a:xfrm>
            <a:off x="4297680" y="3776472"/>
            <a:ext cx="146304" cy="146304"/>
          </a:xfrm>
          <a:prstGeom prst="ellipse">
            <a:avLst/>
          </a:prstGeom>
          <a:solidFill>
            <a:srgbClr val="EA580C"/>
          </a:solidFill>
        </p:spPr>
      </p:sp>
      <p:sp>
        <p:nvSpPr>
          <p:cNvPr id="30" name="Text 26"/>
          <p:cNvSpPr/>
          <p:nvPr/>
        </p:nvSpPr>
        <p:spPr>
          <a:xfrm>
            <a:off x="4526280" y="3730752"/>
            <a:ext cx="164592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图像识别</a:t>
            </a:r>
            <a:endParaRPr lang="en-US" sz="1100" dirty="0"/>
          </a:p>
        </p:txBody>
      </p:sp>
      <p:sp>
        <p:nvSpPr>
          <p:cNvPr id="31" name="Text 27"/>
          <p:cNvSpPr/>
          <p:nvPr/>
        </p:nvSpPr>
        <p:spPr>
          <a:xfrm>
            <a:off x="6126480" y="3730752"/>
            <a:ext cx="228600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人脸识别+拍照识别学生</a:t>
            </a:r>
            <a:endParaRPr lang="en-US" sz="1000" dirty="0"/>
          </a:p>
        </p:txBody>
      </p:sp>
      <p:sp>
        <p:nvSpPr>
          <p:cNvPr id="32" name="Shape 28"/>
          <p:cNvSpPr/>
          <p:nvPr/>
        </p:nvSpPr>
        <p:spPr>
          <a:xfrm>
            <a:off x="4297680" y="4123944"/>
            <a:ext cx="146304" cy="146304"/>
          </a:xfrm>
          <a:prstGeom prst="ellipse">
            <a:avLst/>
          </a:prstGeom>
          <a:solidFill>
            <a:srgbClr val="EA580C"/>
          </a:solidFill>
        </p:spPr>
      </p:sp>
      <p:sp>
        <p:nvSpPr>
          <p:cNvPr id="33" name="Text 29"/>
          <p:cNvSpPr/>
          <p:nvPr/>
        </p:nvSpPr>
        <p:spPr>
          <a:xfrm>
            <a:off x="4526280" y="4078224"/>
            <a:ext cx="164592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文档检索</a:t>
            </a:r>
            <a:endParaRPr lang="en-US" sz="1100" dirty="0"/>
          </a:p>
        </p:txBody>
      </p:sp>
      <p:sp>
        <p:nvSpPr>
          <p:cNvPr id="34" name="Text 30"/>
          <p:cNvSpPr/>
          <p:nvPr/>
        </p:nvSpPr>
        <p:spPr>
          <a:xfrm>
            <a:off x="6126480" y="4078224"/>
            <a:ext cx="228600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向量搜索+语义匹配</a:t>
            </a:r>
            <a:endParaRPr lang="en-US" sz="1000" dirty="0"/>
          </a:p>
        </p:txBody>
      </p:sp>
      <p:sp>
        <p:nvSpPr>
          <p:cNvPr id="35" name="Shape 31"/>
          <p:cNvSpPr/>
          <p:nvPr/>
        </p:nvSpPr>
        <p:spPr>
          <a:xfrm>
            <a:off x="4297680" y="4471416"/>
            <a:ext cx="146304" cy="146304"/>
          </a:xfrm>
          <a:prstGeom prst="ellipse">
            <a:avLst/>
          </a:prstGeom>
          <a:solidFill>
            <a:srgbClr val="EA580C"/>
          </a:solidFill>
        </p:spPr>
      </p:sp>
      <p:sp>
        <p:nvSpPr>
          <p:cNvPr id="36" name="Text 32"/>
          <p:cNvSpPr/>
          <p:nvPr/>
        </p:nvSpPr>
        <p:spPr>
          <a:xfrm>
            <a:off x="4526280" y="4425696"/>
            <a:ext cx="164592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数据分析</a:t>
            </a:r>
            <a:endParaRPr lang="en-US" sz="1100" dirty="0"/>
          </a:p>
        </p:txBody>
      </p:sp>
      <p:sp>
        <p:nvSpPr>
          <p:cNvPr id="37" name="Text 33"/>
          <p:cNvSpPr/>
          <p:nvPr/>
        </p:nvSpPr>
        <p:spPr>
          <a:xfrm>
            <a:off x="6126480" y="4425696"/>
            <a:ext cx="228600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自然语言查询数据</a:t>
            </a:r>
            <a:endParaRPr lang="en-US" sz="1000" dirty="0"/>
          </a:p>
        </p:txBody>
      </p:sp>
      <p:sp>
        <p:nvSpPr>
          <p:cNvPr id="38" name="Shape 34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9" name="Text 35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平台介绍</a:t>
            </a:r>
            <a:endParaRPr lang="en-US" sz="1000" dirty="0"/>
          </a:p>
        </p:txBody>
      </p:sp>
      <p:sp>
        <p:nvSpPr>
          <p:cNvPr id="40" name="Text 36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26 / 32</a:t>
            </a:r>
            <a:endParaRPr lang="en-US" sz="10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EA580C"/>
          </a:solidFill>
        </p:spPr>
      </p:sp>
      <p:sp>
        <p:nvSpPr>
          <p:cNvPr id="4" name="Text 1"/>
          <p:cNvSpPr/>
          <p:nvPr/>
        </p:nvSpPr>
        <p:spPr>
          <a:xfrm>
            <a:off x="731520" y="1097280"/>
            <a:ext cx="18288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kern="0" spc="200" dirty="0">
                <a:solidFill>
                  <a:srgbClr val="EA580C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05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31520" y="1554480"/>
            <a:ext cx="7315200" cy="10972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400" b="1" kern="0" spc="250" dirty="0">
                <a:solidFill>
                  <a:srgbClr val="FFFFFF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案例与合作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731520" y="2834640"/>
            <a:ext cx="73152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合作学校、实施效果与平台优势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平台介绍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27 / 32</a:t>
            </a:r>
            <a:endParaRPr lang="en-US" sz="1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合作学校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已服务10+所中小学及职业院校</a:t>
            </a:r>
            <a:endParaRPr lang="en-US" sz="1400" dirty="0"/>
          </a:p>
        </p:txBody>
      </p:sp>
      <p:graphicFrame>
        <p:nvGraphicFramePr>
          <p:cNvPr id="29" name="Table 0"/>
          <p:cNvGraphicFramePr>
            <a:graphicFrameLocks noGrp="1"/>
          </p:cNvGraphicFramePr>
          <p:nvPr/>
        </p:nvGraphicFramePr>
        <p:xfrm>
          <a:off x="457200" y="1280160"/>
          <a:ext cx="4846320" cy="3419856"/>
        </p:xfrm>
        <a:graphic>
          <a:graphicData uri="http://schemas.openxmlformats.org/drawingml/2006/table">
            <a:tbl>
              <a:tblPr/>
              <a:tblGrid>
                <a:gridCol w="2560320"/>
                <a:gridCol w="1097280"/>
                <a:gridCol w="1188720"/>
              </a:tblGrid>
              <a:tr h="31089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学校名称</a:t>
                      </a:r>
                      <a:endParaRPr lang="en-US" sz="11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类型</a:t>
                      </a:r>
                      <a:endParaRPr lang="en-US" sz="11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使用情况</a:t>
                      </a:r>
                      <a:endParaRPr lang="en-US" sz="11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3A5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广州市汇景实验学校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九年一贯制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8个模块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广州六中连州实验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完全中学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6个模块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惠州惠艺职业技术学校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职业学校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10个模块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莱州市第五中学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初中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5个模块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佛山市顺德一中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高中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6个模块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佛山市云东海学校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九年一贯制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7个模块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肇庆市凤凰三立学校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完全中学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7个模块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肇庆市肇院实验学校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完全中学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5个模块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徐闻县曲界中学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初中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4个模块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江门市朗晴小学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小学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6个模块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2"/>
          <p:cNvSpPr/>
          <p:nvPr/>
        </p:nvSpPr>
        <p:spPr>
          <a:xfrm>
            <a:off x="5669280" y="1280160"/>
            <a:ext cx="3017520" cy="228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学校类型分布</a:t>
            </a:r>
            <a:endParaRPr lang="en-US" sz="1200" dirty="0"/>
          </a:p>
        </p:txBody>
      </p:sp>
      <p:graphicFrame>
        <p:nvGraphicFramePr>
          <p:cNvPr id="7" name="Chart 0"/>
          <p:cNvGraphicFramePr/>
          <p:nvPr/>
        </p:nvGraphicFramePr>
        <p:xfrm>
          <a:off x="5669280" y="1600200"/>
          <a:ext cx="3017520" cy="256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8" name="Shape 3"/>
          <p:cNvSpPr/>
          <p:nvPr/>
        </p:nvSpPr>
        <p:spPr>
          <a:xfrm>
            <a:off x="5669280" y="4297680"/>
            <a:ext cx="3017520" cy="411480"/>
          </a:xfrm>
          <a:prstGeom prst="roundRect">
            <a:avLst>
              <a:gd name="adj" fmla="val 13333"/>
            </a:avLst>
          </a:prstGeom>
          <a:solidFill>
            <a:srgbClr val="FFF7ED"/>
          </a:solidFill>
          <a:ln w="12700">
            <a:solidFill>
              <a:srgbClr val="EA580C"/>
            </a:solidFill>
            <a:prstDash val="solid"/>
          </a:ln>
        </p:spPr>
      </p:sp>
      <p:sp>
        <p:nvSpPr>
          <p:cNvPr id="9" name="Text 4"/>
          <p:cNvSpPr/>
          <p:nvPr/>
        </p:nvSpPr>
        <p:spPr>
          <a:xfrm>
            <a:off x="5806440" y="4325112"/>
            <a:ext cx="2743200" cy="34747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EA580C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覆盖小学、初中、高中、职校</a:t>
            </a:r>
            <a:endParaRPr lang="en-US" sz="1100" dirty="0"/>
          </a:p>
        </p:txBody>
      </p:sp>
      <p:sp>
        <p:nvSpPr>
          <p:cNvPr id="10" name="Shape 5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1" name="Text 6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平台介绍</a:t>
            </a:r>
            <a:endParaRPr lang="en-US" sz="1000" dirty="0"/>
          </a:p>
        </p:txBody>
      </p:sp>
      <p:sp>
        <p:nvSpPr>
          <p:cNvPr id="12" name="Text 7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28 / 32</a:t>
            </a:r>
            <a:endParaRPr lang="en-US" sz="10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实施效果数据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部分合作学校上线效果统计</a:t>
            </a:r>
            <a:endParaRPr lang="en-US" sz="1400" dirty="0"/>
          </a:p>
        </p:txBody>
      </p:sp>
      <p:graphicFrame>
        <p:nvGraphicFramePr>
          <p:cNvPr id="30" name="Table 0"/>
          <p:cNvGraphicFramePr>
            <a:graphicFrameLocks noGrp="1"/>
          </p:cNvGraphicFramePr>
          <p:nvPr/>
        </p:nvGraphicFramePr>
        <p:xfrm>
          <a:off x="457200" y="1280160"/>
          <a:ext cx="8229600" cy="3520440"/>
        </p:xfrm>
        <a:graphic>
          <a:graphicData uri="http://schemas.openxmlformats.org/drawingml/2006/table">
            <a:tbl>
              <a:tblPr/>
              <a:tblGrid>
                <a:gridCol w="2286000"/>
                <a:gridCol w="1097280"/>
                <a:gridCol w="1097280"/>
                <a:gridCol w="3749040"/>
              </a:tblGrid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学校名称</a:t>
                      </a:r>
                      <a:endParaRPr lang="en-US" sz="11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使用模块数</a:t>
                      </a:r>
                      <a:endParaRPr lang="en-US" sz="11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上线时间</a:t>
                      </a:r>
                      <a:endParaRPr lang="en-US" sz="11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主要效果</a:t>
                      </a:r>
                      <a:endParaRPr lang="en-US" sz="11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3A5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广州市汇景实验学校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8个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2022.09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  <a:sym typeface="+mn-ea"/>
                        </a:rPr>
                        <a:t>消费账目准确率100%，家校沟通效率提升80%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  <a:p>
                      <a:pPr marL="0" indent="0" algn="l">
                        <a:buNone/>
                      </a:pP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惠州惠艺职业技术学校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10个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2024.09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  <a:sym typeface="+mn-ea"/>
                        </a:rPr>
                        <a:t>请假审批效率提升90%，门禁通行零人工登记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佛山顺德一中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6个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2025.08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门禁日均通行3000+次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肇庆市凤凰三立学校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7个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2022.09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知识库文档500+，AI问答准确率90%+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莱州市第五中学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5个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2025.11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zh-CN" alt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无感考勤</a:t>
                      </a: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请假审批平均&lt;2分钟，访客管理全流程线上化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江门市朗晴小学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6个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2025.07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zh-CN" alt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视频电话使用率达</a:t>
                      </a:r>
                      <a:r>
                        <a:rPr lang="en-US" altLang="zh-CN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90%+</a:t>
                      </a:r>
                      <a:endParaRPr lang="en-US" altLang="zh-CN" sz="1000" dirty="0">
                        <a:solidFill>
                          <a:srgbClr val="475569"/>
                        </a:solidFill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0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平台介绍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29 / 32</a:t>
            </a:r>
            <a:endParaRPr lang="en-US" sz="10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为什么选择师易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平台核心优势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365760" y="1280160"/>
            <a:ext cx="265176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365760" y="1280160"/>
            <a:ext cx="2651760" cy="36576"/>
          </a:xfrm>
          <a:prstGeom prst="rect">
            <a:avLst/>
          </a:prstGeom>
          <a:solidFill>
            <a:srgbClr val="EA580C"/>
          </a:solidFill>
        </p:spPr>
      </p:sp>
      <p:sp>
        <p:nvSpPr>
          <p:cNvPr id="6" name="Text 4"/>
          <p:cNvSpPr/>
          <p:nvPr/>
        </p:nvSpPr>
        <p:spPr>
          <a:xfrm>
            <a:off x="548640" y="1417320"/>
            <a:ext cx="2286000" cy="228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EA580C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一体化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548640" y="1691640"/>
            <a:ext cx="228600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平台一体化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48640" y="2103120"/>
            <a:ext cx="2286000" cy="137160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德育·总务·校务三大业务域统一管理，数据互联互通，避免信息孤岛。一个平台解决校园管理全部需求，17个功能模块覆盖全流程。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548640" y="3520440"/>
            <a:ext cx="2286000" cy="320040"/>
          </a:xfrm>
          <a:prstGeom prst="roundRect">
            <a:avLst>
              <a:gd name="adj" fmla="val 11429"/>
            </a:avLst>
          </a:prstGeom>
          <a:solidFill>
            <a:srgbClr val="FFF7ED"/>
          </a:solidFill>
          <a:ln w="12700">
            <a:solidFill>
              <a:srgbClr val="EA580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94360" y="3547872"/>
            <a:ext cx="2194560" cy="26517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EA580C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17个功能模块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3246120" y="1280160"/>
            <a:ext cx="265176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3246120" y="1280160"/>
            <a:ext cx="2651760" cy="36576"/>
          </a:xfrm>
          <a:prstGeom prst="rect">
            <a:avLst/>
          </a:prstGeom>
          <a:solidFill>
            <a:srgbClr val="EA580C"/>
          </a:solidFill>
        </p:spPr>
      </p:sp>
      <p:sp>
        <p:nvSpPr>
          <p:cNvPr id="13" name="Text 11"/>
          <p:cNvSpPr/>
          <p:nvPr/>
        </p:nvSpPr>
        <p:spPr>
          <a:xfrm>
            <a:off x="3429000" y="1417320"/>
            <a:ext cx="2286000" cy="228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EA580C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智能化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429000" y="1691640"/>
            <a:ext cx="228600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AI智能化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3429000" y="2103120"/>
            <a:ext cx="2286000" cy="137160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AI智能评价、AI知识库问答、AI考勤助手。从人工操作到智能辅助，效率大幅提升。自然语言交互，降低使用门槛。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3429000" y="3520440"/>
            <a:ext cx="2286000" cy="320040"/>
          </a:xfrm>
          <a:prstGeom prst="roundRect">
            <a:avLst>
              <a:gd name="adj" fmla="val 11429"/>
            </a:avLst>
          </a:prstGeom>
          <a:solidFill>
            <a:srgbClr val="FFF7ED"/>
          </a:solidFill>
          <a:ln w="12700">
            <a:solidFill>
              <a:srgbClr val="EA580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474720" y="3547872"/>
            <a:ext cx="2194560" cy="26517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EA580C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效率提升80%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6126480" y="1280160"/>
            <a:ext cx="265176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6126480" y="1280160"/>
            <a:ext cx="2651760" cy="36576"/>
          </a:xfrm>
          <a:prstGeom prst="rect">
            <a:avLst/>
          </a:prstGeom>
          <a:solidFill>
            <a:srgbClr val="EA580C"/>
          </a:solidFill>
        </p:spPr>
      </p:sp>
      <p:sp>
        <p:nvSpPr>
          <p:cNvPr id="20" name="Text 18"/>
          <p:cNvSpPr/>
          <p:nvPr/>
        </p:nvSpPr>
        <p:spPr>
          <a:xfrm>
            <a:off x="6309360" y="1417320"/>
            <a:ext cx="2286000" cy="228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EA580C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安全化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6309360" y="1691640"/>
            <a:ext cx="228600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数据安全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6309360" y="2103120"/>
            <a:ext cx="2286000" cy="137160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私有化部署，数据不出校园。校内局域网访问，校外无法打开。数据在学校手里，不在云端。RBAC权限体系，分级管控。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6309360" y="3520440"/>
            <a:ext cx="2286000" cy="320040"/>
          </a:xfrm>
          <a:prstGeom prst="roundRect">
            <a:avLst>
              <a:gd name="adj" fmla="val 11429"/>
            </a:avLst>
          </a:prstGeom>
          <a:solidFill>
            <a:srgbClr val="FFF7ED"/>
          </a:solidFill>
          <a:ln w="12700">
            <a:solidFill>
              <a:srgbClr val="EA580C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355080" y="3547872"/>
            <a:ext cx="2194560" cy="26517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EA580C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数据0外泄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平台介绍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30 / 32</a:t>
            </a:r>
            <a:endParaRPr lang="en-US" sz="10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服务模式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从部署到运维，全程服务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1920240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371600"/>
            <a:ext cx="1920240" cy="36576"/>
          </a:xfrm>
          <a:prstGeom prst="rect">
            <a:avLst/>
          </a:prstGeom>
          <a:solidFill>
            <a:srgbClr val="EA580C"/>
          </a:solidFill>
        </p:spPr>
      </p:sp>
      <p:sp>
        <p:nvSpPr>
          <p:cNvPr id="6" name="Text 4"/>
          <p:cNvSpPr/>
          <p:nvPr/>
        </p:nvSpPr>
        <p:spPr>
          <a:xfrm>
            <a:off x="548640" y="1554480"/>
            <a:ext cx="173736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EA580C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01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40" y="2057400"/>
            <a:ext cx="173736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需求调研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48640" y="2468880"/>
            <a:ext cx="1737360" cy="109728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60000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了解学校管理现状和痛点，定制功能方案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2560320" y="1371600"/>
            <a:ext cx="1920240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2560320" y="1371600"/>
            <a:ext cx="1920240" cy="36576"/>
          </a:xfrm>
          <a:prstGeom prst="rect">
            <a:avLst/>
          </a:prstGeom>
          <a:solidFill>
            <a:srgbClr val="EA580C"/>
          </a:solidFill>
        </p:spPr>
      </p:sp>
      <p:sp>
        <p:nvSpPr>
          <p:cNvPr id="11" name="Text 9"/>
          <p:cNvSpPr/>
          <p:nvPr/>
        </p:nvSpPr>
        <p:spPr>
          <a:xfrm>
            <a:off x="2651760" y="1554480"/>
            <a:ext cx="173736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EA580C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02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2651760" y="2057400"/>
            <a:ext cx="173736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部署上线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2651760" y="2468880"/>
            <a:ext cx="1737360" cy="109728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60000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我们全包部署、配置、培训，最快半天上线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663440" y="1371600"/>
            <a:ext cx="1920240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4663440" y="1371600"/>
            <a:ext cx="1920240" cy="36576"/>
          </a:xfrm>
          <a:prstGeom prst="rect">
            <a:avLst/>
          </a:prstGeom>
          <a:solidFill>
            <a:srgbClr val="EA580C"/>
          </a:solidFill>
        </p:spPr>
      </p:sp>
      <p:sp>
        <p:nvSpPr>
          <p:cNvPr id="16" name="Text 14"/>
          <p:cNvSpPr/>
          <p:nvPr/>
        </p:nvSpPr>
        <p:spPr>
          <a:xfrm>
            <a:off x="4754880" y="1554480"/>
            <a:ext cx="173736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EA580C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03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4754880" y="2057400"/>
            <a:ext cx="173736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持续运维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754880" y="2468880"/>
            <a:ext cx="1737360" cy="109728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60000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升级、备份、维护由我们负责，学校专注使用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766560" y="1371600"/>
            <a:ext cx="1920240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6766560" y="1371600"/>
            <a:ext cx="1920240" cy="36576"/>
          </a:xfrm>
          <a:prstGeom prst="rect">
            <a:avLst/>
          </a:prstGeom>
          <a:solidFill>
            <a:srgbClr val="EA580C"/>
          </a:solidFill>
        </p:spPr>
      </p:sp>
      <p:sp>
        <p:nvSpPr>
          <p:cNvPr id="21" name="Text 19"/>
          <p:cNvSpPr/>
          <p:nvPr/>
        </p:nvSpPr>
        <p:spPr>
          <a:xfrm>
            <a:off x="6858000" y="1554480"/>
            <a:ext cx="173736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EA580C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04</a:t>
            </a:r>
            <a:endParaRPr lang="en-US" sz="2400" dirty="0"/>
          </a:p>
        </p:txBody>
      </p:sp>
      <p:sp>
        <p:nvSpPr>
          <p:cNvPr id="22" name="Text 20"/>
          <p:cNvSpPr/>
          <p:nvPr/>
        </p:nvSpPr>
        <p:spPr>
          <a:xfrm>
            <a:off x="6858000" y="2057400"/>
            <a:ext cx="173736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定制开发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6858000" y="2468880"/>
            <a:ext cx="1737360" cy="109728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60000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根据学校特殊需求定制开发，灵活适配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平台介绍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31 / 32</a:t>
            </a:r>
            <a:endParaRPr lang="en-US" sz="10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/Users/xixue/Library/CloudStorage/SynologyDrive-myspace/客户端项目/德育校务模块PPT/images/bg-closing_2560x1440.jp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172A">
              <a:alpha val="55000"/>
            </a:srgbClr>
          </a:solidFill>
        </p:spPr>
      </p:sp>
      <p:sp>
        <p:nvSpPr>
          <p:cNvPr id="5" name="Text 1"/>
          <p:cNvSpPr/>
          <p:nvPr/>
        </p:nvSpPr>
        <p:spPr>
          <a:xfrm>
            <a:off x="0" y="1371600"/>
            <a:ext cx="9144000" cy="10972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6400" b="1" kern="0" spc="500" dirty="0">
                <a:solidFill>
                  <a:srgbClr val="FFFFFF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谢谢</a:t>
            </a:r>
            <a:endParaRPr lang="en-US" sz="6400" dirty="0"/>
          </a:p>
        </p:txBody>
      </p:sp>
      <p:sp>
        <p:nvSpPr>
          <p:cNvPr id="6" name="Text 2"/>
          <p:cNvSpPr/>
          <p:nvPr/>
        </p:nvSpPr>
        <p:spPr>
          <a:xfrm>
            <a:off x="0" y="2560320"/>
            <a:ext cx="91440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CBD5E1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欢迎提问和交流</a:t>
            </a:r>
            <a:endParaRPr lang="en-US" sz="1800" dirty="0"/>
          </a:p>
        </p:txBody>
      </p:sp>
      <p:sp>
        <p:nvSpPr>
          <p:cNvPr id="7" name="Text 3"/>
          <p:cNvSpPr/>
          <p:nvPr/>
        </p:nvSpPr>
        <p:spPr>
          <a:xfrm>
            <a:off x="0" y="4114800"/>
            <a:ext cx="9144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CBD5E1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让校园管理更智能  |  2026年7月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5793</Words>
  <Application>WPS 表格</Application>
  <PresentationFormat>On-screen Show (16:9)</PresentationFormat>
  <Paragraphs>1351</Paragraphs>
  <Slides>32</Slides>
  <Notes>32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51" baseType="lpstr">
      <vt:lpstr>Arial</vt:lpstr>
      <vt:lpstr>宋体</vt:lpstr>
      <vt:lpstr>Wingdings</vt:lpstr>
      <vt:lpstr>PingFang SC</vt:lpstr>
      <vt:lpstr>PingFang SC</vt:lpstr>
      <vt:lpstr>Songti SC</vt:lpstr>
      <vt:lpstr>Songti SC</vt:lpstr>
      <vt:lpstr>Arial</vt:lpstr>
      <vt:lpstr>宋体</vt:lpstr>
      <vt:lpstr>汉仪书宋二KW</vt:lpstr>
      <vt:lpstr>Calibri</vt:lpstr>
      <vt:lpstr>Helvetica Neue</vt:lpstr>
      <vt:lpstr>微软雅黑</vt:lpstr>
      <vt:lpstr>汉仪旗黑</vt:lpstr>
      <vt:lpstr>宋体</vt:lpstr>
      <vt:lpstr>Arial Unicode MS</vt:lpstr>
      <vt:lpstr>等线</vt:lpstr>
      <vt:lpstr>汉仪中等线KW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师易智慧校园平台介绍</dc:title>
  <dc:creator>师易智慧校园</dc:creator>
  <dc:subject>PptxGenJS Presentation</dc:subject>
  <cp:lastModifiedBy>xixue</cp:lastModifiedBy>
  <cp:revision>2</cp:revision>
  <dcterms:created xsi:type="dcterms:W3CDTF">2026-07-21T08:38:44Z</dcterms:created>
  <dcterms:modified xsi:type="dcterms:W3CDTF">2026-07-21T08:38:44Z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2052-12.1.26016.26016</vt:lpwstr>
  </property>
  <property fmtid="{D5CDD505-2E9C-101B-9397-08002B2CF9AE}" pid="3" name="ICV">
    <vt:lpwstr>71DCC3A98DBE347F13305F6A22080F90_42</vt:lpwstr>
  </property>
</Properties>
</file>