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平均分</c:v>
                </c:pt>
              </c:strCache>
            </c:strRef>
          </c:tx>
          <c:spPr>
            <a:solidFill>
              <a:srgbClr val="2563EB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rgbClr val="475569"/>
                    </a:solidFill>
                    <a:latin typeface="Arial" panose="020B0604020202090204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Sheet1!$A$2:$A$6</c:f>
              <c:strCache>
                <c:ptCount val="5"/>
                <c:pt idx="0">
                  <c:v>语文</c:v>
                </c:pt>
                <c:pt idx="1">
                  <c:v>数学</c:v>
                </c:pt>
                <c:pt idx="2">
                  <c:v>英语</c:v>
                </c:pt>
                <c:pt idx="3">
                  <c:v>物理</c:v>
                </c:pt>
                <c:pt idx="4">
                  <c:v>化学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82</c:v>
                </c:pt>
                <c:pt idx="1">
                  <c:v>78</c:v>
                </c:pt>
                <c:pt idx="2">
                  <c:v>85</c:v>
                </c:pt>
                <c:pt idx="3">
                  <c:v>76</c:v>
                </c:pt>
                <c:pt idx="4">
                  <c:v>80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 cmpd="sng" algn="ctr">
            <a:solidFill>
              <a:srgbClr val="888888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475569"/>
                </a:solidFill>
                <a:latin typeface="Arial" panose="020B0604020202090204"/>
                <a:ea typeface="+mn-ea"/>
                <a:cs typeface="+mn-cs"/>
              </a:defRPr>
            </a:pPr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rgbClr val="000000"/>
                </a:solidFill>
                <a:latin typeface="Arial" panose="020B0604020202090204"/>
                <a:ea typeface="+mn-ea"/>
                <a:cs typeface="+mn-cs"/>
              </a:defRPr>
            </a:pPr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0"/>
    <c:extLst>
      <c:ext uri="{0b15fc19-7d7d-44ad-8c2d-2c3a37ce22c3}">
        <chartProps xmlns="https://web.wps.cn/et/2018/main" chartId="{487742d2-8624-44c9-ac29-e1b4f4cb36dc}"/>
      </c:ext>
    </c:extLst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各位领导好，今天介绍成绩管理模块。这个模块解决的核心问题是：成绩怎么录、怎么统计、怎么分析、怎么呈现给家长。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分四个部分：先说问题，再讲功能模块，然后走场景，最后说价值。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传统模式有哪些问题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三个问题：录入效率低、统计分析靠手工、成绩反馈不及时。这些问题直接影响教学质量和家校沟通。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录入、统计、分析、报表、排名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五大功能模块覆盖成绩管理全流程：录入、统计、报表、排名、薄弱诊断。接下来逐个讲。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成绩录入支持Excel批量导入和在线逐条录入。多类型考试支持。异常数据自动校验。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统计分析覆盖排名、分布、对比、趋势四个维度。自动生成，无需手工Excel。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成绩报表自动生成，多维筛选。支持导出打印。成绩自动推送家长小程序。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排名管理支持个人、班级、年级三维度。自动跟踪进退步。排名规则可自定义。权限分级控制。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薄弱知识点诊断按知识点统计得分率。自动识别薄弱环节。生成教学建议和个人诊断报告。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成绩分析6个维度：学科对比、分数段分布、班级排名、进步退步、薄弱知识点、趋势变化。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成绩录入流程：创建考试→成绩录入→审核确认→自动统计→推送查看。5分钟完成全年级成绩录入。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两个真实场景走一遍流程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场景一：期中考试。以前手工录入半天+Excel统计。现在批量导入5分钟+自动报表+即时推送家长。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场景二：薄弱知识点诊断。以前全凭经验。现在按知识点分析得分率，自动识别薄弱环节，生成教学建议。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Before/After 对比与核心价值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5个环节逐一对比，每个都有实质性改善。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3个价值：高效录入、自动统计、即时反馈。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总结5点，每个功能对应解决一个具体问题。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感谢，欢迎提问。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教务管理模块PPT/images/bg-cover_2560x1440.jp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60000"/>
            </a:srgbClr>
          </a:solidFill>
        </p:spPr>
      </p:sp>
      <p:sp>
        <p:nvSpPr>
          <p:cNvPr id="5" name="Text 1"/>
          <p:cNvSpPr/>
          <p:nvPr/>
        </p:nvSpPr>
        <p:spPr>
          <a:xfrm>
            <a:off x="731520" y="914400"/>
            <a:ext cx="457200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3C5FD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731520" y="1371600"/>
            <a:ext cx="6400800" cy="9144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成绩管理模块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731520" y="2377440"/>
            <a:ext cx="5943600" cy="548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在线录入、多维分析、成绩报表、排名管理、薄弱知识点诊断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731520" y="411480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教务管理 · 功能模块介绍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731520" y="4389120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2026年7月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目录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今天讲四件事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48640" y="1463040"/>
            <a:ext cx="36576" cy="128016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Text 4"/>
          <p:cNvSpPr/>
          <p:nvPr/>
        </p:nvSpPr>
        <p:spPr>
          <a:xfrm>
            <a:off x="731520" y="164592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01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1554480" y="169164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成绩管理的挑战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554480" y="214884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传统模式有哪些问题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75488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754880" y="1463040"/>
            <a:ext cx="36576" cy="128016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2" name="Text 9"/>
          <p:cNvSpPr/>
          <p:nvPr/>
        </p:nvSpPr>
        <p:spPr>
          <a:xfrm>
            <a:off x="4937760" y="164592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02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760720" y="169164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核心功能模块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5760720" y="214884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录入、统计、分析、报表、排名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548640" y="3017520"/>
            <a:ext cx="36576" cy="128016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7" name="Text 14"/>
          <p:cNvSpPr/>
          <p:nvPr/>
        </p:nvSpPr>
        <p:spPr>
          <a:xfrm>
            <a:off x="731520" y="320040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03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1554480" y="324612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典型应用场景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554480" y="370332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两个真实场景走一遍流程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475488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4754880" y="3017520"/>
            <a:ext cx="36576" cy="128016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2" name="Text 19"/>
          <p:cNvSpPr/>
          <p:nvPr/>
        </p:nvSpPr>
        <p:spPr>
          <a:xfrm>
            <a:off x="4937760" y="3200400"/>
            <a:ext cx="7315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04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5760720" y="3246120"/>
            <a:ext cx="26517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价值与优势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5760720" y="3703320"/>
            <a:ext cx="2651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Before/After 对比与核心价值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成绩管理模块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 / 21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成绩管理的挑战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传统模式有哪些问题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成绩管理模块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 / 21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传统成绩管理的3个实际问题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问题在哪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25880"/>
            <a:ext cx="36576" cy="274320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7" name="Text 4"/>
          <p:cNvSpPr/>
          <p:nvPr/>
        </p:nvSpPr>
        <p:spPr>
          <a:xfrm>
            <a:off x="594360" y="1554480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问题一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录入效率低易出错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94360" y="2423160"/>
            <a:ext cx="2194560" cy="1463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老师手工录入成绩，一个年级几百人耗时半天。手动输入容易看错行、输错数字，核对困难。成绩录入完成后还要手动汇总到Excel，再制作统计报表，重复劳动多。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25880"/>
            <a:ext cx="36576" cy="274320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12" name="Text 9"/>
          <p:cNvSpPr/>
          <p:nvPr/>
        </p:nvSpPr>
        <p:spPr>
          <a:xfrm>
            <a:off x="3474720" y="1554480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问题二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统计分析靠手工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3474720" y="2423160"/>
            <a:ext cx="2194560" cy="1463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想看班级排名、年级分布、学科对比，要手动用Excel做图表。每次考试后老师花大量时间做统计，还容易算错。薄弱知识点分析全凭经验，没有数据支撑。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12648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25880"/>
            <a:ext cx="36576" cy="274320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17" name="Text 14"/>
          <p:cNvSpPr/>
          <p:nvPr/>
        </p:nvSpPr>
        <p:spPr>
          <a:xfrm>
            <a:off x="6355080" y="1554480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问题三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成绩反馈不及时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355080" y="2423160"/>
            <a:ext cx="2194560" cy="1463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考试成绩出来后，家长要等家长会或打电话才能知道。成绩单纸质打印分发慢，家长看到成绩时已经过去一周。学生个人成长趋势无法持续跟踪。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成绩管理模块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 / 21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02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核心功能模块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录入、统计、分析、报表、排名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成绩管理模块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5 / 21</a:t>
            </a:r>
            <a:endParaRPr lang="en-US" sz="1000" dirty="0"/>
          </a:p>
        </p:txBody>
      </p:sp>
      <p:sp>
        <p:nvSpPr>
          <p:cNvPr id="10" name="Watermark"/>
          <p:cNvSpPr txBox="1"/>
          <p:nvPr/>
        </p:nvSpPr>
        <p:spPr>
          <a:xfrm>
            <a:off x="6836000" y="4685500"/>
            <a:ext cx="2200000" cy="3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91440" bIns="45720" rtlCol="0" anchor="b"/>
          <a:lstStyle/>
          <a:p>
            <a:pPr algn="r"/>
            <a:r>
              <a:rPr lang="zh-CN" sz="1600" dirty="0">
                <a:solidFill>
                  <a:srgbClr val="808080">
                    <a:alpha val="19999"/>
                  </a:srgbClr>
                </a:solidFill>
                <a:latin typeface="Arial" panose="020B0604020202090204"/>
                <a:ea typeface="宋体"/>
              </a:rPr>
              <a:t>AI 生成</a:t>
            </a:r>
            <a:endParaRPr lang="zh-CN" sz="1600" dirty="0">
              <a:solidFill>
                <a:srgbClr val="808080">
                  <a:alpha val="19999"/>
                </a:srgbClr>
              </a:solidFill>
              <a:latin typeface="Arial" panose="020B0604020202090204"/>
              <a:ea typeface="宋体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成绩管理模块包含5个核心功能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功能总览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1143000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143000" y="1417320"/>
            <a:ext cx="1298448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Text 4"/>
          <p:cNvSpPr/>
          <p:nvPr/>
        </p:nvSpPr>
        <p:spPr>
          <a:xfrm>
            <a:off x="1234440" y="1691640"/>
            <a:ext cx="1115568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01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234440" y="2057400"/>
            <a:ext cx="1115568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成绩录入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234440" y="2423160"/>
            <a:ext cx="1115568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Excel批量导入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在线逐条录入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多类型考试支持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532888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2532888" y="1417320"/>
            <a:ext cx="1298448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2" name="Text 9"/>
          <p:cNvSpPr/>
          <p:nvPr/>
        </p:nvSpPr>
        <p:spPr>
          <a:xfrm>
            <a:off x="2624328" y="1691640"/>
            <a:ext cx="1115568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02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2624328" y="2057400"/>
            <a:ext cx="1115568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统计分析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2624328" y="2423160"/>
            <a:ext cx="1115568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班级/年级排名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分数段分布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学科对比分析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3922776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3922776" y="1417320"/>
            <a:ext cx="1298448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7" name="Text 14"/>
          <p:cNvSpPr/>
          <p:nvPr/>
        </p:nvSpPr>
        <p:spPr>
          <a:xfrm>
            <a:off x="4014216" y="1691640"/>
            <a:ext cx="1115568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4014216" y="2057400"/>
            <a:ext cx="1115568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成绩报表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014216" y="2423160"/>
            <a:ext cx="1115568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自动生成报表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多维度筛选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一键导出打印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5312664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5312664" y="1417320"/>
            <a:ext cx="1298448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2" name="Text 19"/>
          <p:cNvSpPr/>
          <p:nvPr/>
        </p:nvSpPr>
        <p:spPr>
          <a:xfrm>
            <a:off x="5404104" y="1691640"/>
            <a:ext cx="1115568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04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5404104" y="2057400"/>
            <a:ext cx="1115568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排名管理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5404104" y="2423160"/>
            <a:ext cx="1115568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个人/班级/年级排名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进步退步跟踪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排名规则配置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6702552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6702552" y="1417320"/>
            <a:ext cx="1298448" cy="36576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7" name="Text 24"/>
          <p:cNvSpPr/>
          <p:nvPr/>
        </p:nvSpPr>
        <p:spPr>
          <a:xfrm>
            <a:off x="6793992" y="1691640"/>
            <a:ext cx="1115568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05</a:t>
            </a:r>
            <a:endParaRPr lang="en-US" sz="2000" dirty="0"/>
          </a:p>
        </p:txBody>
      </p:sp>
      <p:sp>
        <p:nvSpPr>
          <p:cNvPr id="28" name="Text 25"/>
          <p:cNvSpPr/>
          <p:nvPr/>
        </p:nvSpPr>
        <p:spPr>
          <a:xfrm>
            <a:off x="6793992" y="2057400"/>
            <a:ext cx="1115568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薄弱诊断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6793992" y="2423160"/>
            <a:ext cx="1115568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知识点掌握分析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薄弱环节识别</a:t>
            </a:r>
            <a:endParaRPr lang="en-US" sz="11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教学建议生成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成绩管理模块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6 / 21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成绩录入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Excel批量导入、在线录入、多类型考试支持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Excel导入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标准模板批量导入，一次录入全年级成绩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在线录入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Web端逐条录入，支持自动保存和校验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多类型考试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月考、期中、期末、单元测试等类型灵活配置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数据校验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异常分数自动标红提醒，防止录入错误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核心价值：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录入高效化——Excel批量导入+在线校验，从半天缩短到5分钟，数据准确率100%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成绩管理模块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7 / 21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统计分析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班级/年级排名、分数段分布、学科对比、趋势分析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排名统计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个人、班级、年级排名自动生成，支持多种排名规则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分数段分布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自动统计各分数段人数及占比，生成分布图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学科对比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各学科平均分、及格率、优秀率横向对比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趋势分析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多次考试成绩趋势折线图，跟踪进退步情况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核心价值：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分析自动化——排名+分布+对比+趋势，从手工Excel到系统自动生成，省时准确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成绩管理模块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8 / 21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成绩报表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自动生成、多维度筛选、一键导出打印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自动报表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考试结束后自动生成成绩报表，含排名和分布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多维筛选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按班级、学科、考试类型、时间范围灵活筛选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导出打印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支持Excel/PDF导出，成绩单批量打印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家长推送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成绩自动推送到家长小程序，家长即时查看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核心价值：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报表即时化——自动生成+一键导出+家长推送，从一周到秒级，反馈效率大幅提升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成绩管理模块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9 / 21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排名管理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个人/班级/年级排名、进步退步跟踪、排名规则配置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多维排名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支持个人、班级、年级三个维度排名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进退步跟踪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对比上次考试排名变化，自动标识进步/退步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规则配置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支持按总分、单科、加权等自定义排名规则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排名权限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排名查看权限分级控制，保护学生隐私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核心价值：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排名精细化——多维排名+进退步跟踪+规则配置，从单一总分到多维灵活排名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成绩管理模块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10 / 21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薄弱知识点诊断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知识点掌握分析、薄弱环节识别、教学建议生成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知识点分析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按知识点统计得分率，识别掌握薄弱环节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薄弱识别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自动标记得分率低于阈值的知识点为薄弱项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教学建议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基于薄弱点分析生成教学改进建议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个人诊断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每个学生生成个性化薄弱知识点报告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核心价值：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诊断精准化——知识点分析+薄弱识别+教学建议，从经验判断到数据诊断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成绩管理模块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11 / 21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成绩数据分析场景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数据驱动的成绩管理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28016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48640" y="132588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1,500+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505712" y="132588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日均成绩录入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261360" y="128016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352800" y="132588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&lt;30秒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4309872" y="132588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统计报表生成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6065520" y="128016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156960" y="132588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6维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7114032" y="132588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成绩分析维度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457200" y="2194560"/>
            <a:ext cx="365760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各学科平均分对比</a:t>
            </a:r>
            <a:endParaRPr lang="en-US" sz="1200" dirty="0"/>
          </a:p>
        </p:txBody>
      </p:sp>
      <p:graphicFrame>
        <p:nvGraphicFramePr>
          <p:cNvPr id="15" name="Chart 0"/>
          <p:cNvGraphicFramePr/>
          <p:nvPr/>
        </p:nvGraphicFramePr>
        <p:xfrm>
          <a:off x="457200" y="2468880"/>
          <a:ext cx="3657600" cy="182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6" name="Text 12"/>
          <p:cNvSpPr/>
          <p:nvPr/>
        </p:nvSpPr>
        <p:spPr>
          <a:xfrm>
            <a:off x="4572000" y="2194560"/>
            <a:ext cx="411480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年级成绩分布统计</a:t>
            </a:r>
            <a:endParaRPr lang="en-US" sz="1200" dirty="0"/>
          </a:p>
        </p:txBody>
      </p:sp>
      <p:graphicFrame>
        <p:nvGraphicFramePr>
          <p:cNvPr id="2" name="Table 0"/>
          <p:cNvGraphicFramePr>
            <a:graphicFrameLocks noGrp="1"/>
          </p:cNvGraphicFramePr>
          <p:nvPr/>
        </p:nvGraphicFramePr>
        <p:xfrm>
          <a:off x="4572000" y="2468880"/>
          <a:ext cx="3200400" cy="1975104"/>
        </p:xfrm>
        <a:graphic>
          <a:graphicData uri="http://schemas.openxmlformats.org/drawingml/2006/table">
            <a:tbl>
              <a:tblPr/>
              <a:tblGrid>
                <a:gridCol w="914400"/>
                <a:gridCol w="731520"/>
                <a:gridCol w="731520"/>
                <a:gridCol w="822960"/>
              </a:tblGrid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分数段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人数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占比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等级</a:t>
                      </a:r>
                      <a:endParaRPr lang="en-US" sz="11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3A5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90-100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45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15%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A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80-89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120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40%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B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70-79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90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30%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C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60-69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30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10%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D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&lt;60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15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5%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dirty="0">
                          <a:solidFill>
                            <a:srgbClr val="475569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E</a:t>
                      </a:r>
                      <a:endParaRPr lang="en-US" sz="10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50800" marR="50800" marT="25400" marB="254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  <p:sp>
        <p:nvSpPr>
          <p:cNvPr id="18" name="Shape 13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成绩管理模块</a:t>
            </a:r>
            <a:endParaRPr lang="en-US" sz="1000" dirty="0"/>
          </a:p>
        </p:txBody>
      </p:sp>
      <p:sp>
        <p:nvSpPr>
          <p:cNvPr id="20" name="Text 15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12 / 21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成绩录入与统计流程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从录入到报表，全流程在线化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" y="123444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成绩录入到统计报表生成流程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457200" y="1645920"/>
            <a:ext cx="1389888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9050">
            <a:solidFill>
              <a:srgbClr val="2563EB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1024128" y="1737360"/>
            <a:ext cx="256032" cy="256032"/>
          </a:xfrm>
          <a:prstGeom prst="ellipse">
            <a:avLst/>
          </a:prstGeom>
          <a:solidFill>
            <a:srgbClr val="2563E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024128" y="1737360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30352" y="2029968"/>
            <a:ext cx="12435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创建考试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30352" y="2304288"/>
            <a:ext cx="1243584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设置考试名称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学科/年级范围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1892808" y="2057400"/>
            <a:ext cx="228600" cy="182880"/>
          </a:xfrm>
          <a:prstGeom prst="rightArrow">
            <a:avLst/>
          </a:prstGeom>
          <a:solidFill>
            <a:srgbClr val="2563EB"/>
          </a:solidFill>
        </p:spPr>
      </p:sp>
      <p:sp>
        <p:nvSpPr>
          <p:cNvPr id="12" name="Shape 9"/>
          <p:cNvSpPr/>
          <p:nvPr/>
        </p:nvSpPr>
        <p:spPr>
          <a:xfrm>
            <a:off x="2167128" y="1645920"/>
            <a:ext cx="1389888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9050">
            <a:solidFill>
              <a:srgbClr val="2563EB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2734056" y="1737360"/>
            <a:ext cx="256032" cy="256032"/>
          </a:xfrm>
          <a:prstGeom prst="ellipse">
            <a:avLst/>
          </a:prstGeom>
          <a:solidFill>
            <a:srgbClr val="2563E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2734056" y="1737360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2240280" y="2029968"/>
            <a:ext cx="12435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成绩录入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2240280" y="2304288"/>
            <a:ext cx="1243584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Excel批量导入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或在线逐条录入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3602736" y="2057400"/>
            <a:ext cx="228600" cy="182880"/>
          </a:xfrm>
          <a:prstGeom prst="rightArrow">
            <a:avLst/>
          </a:prstGeom>
          <a:solidFill>
            <a:srgbClr val="2563EB"/>
          </a:solidFill>
        </p:spPr>
      </p:sp>
      <p:sp>
        <p:nvSpPr>
          <p:cNvPr id="18" name="Shape 15"/>
          <p:cNvSpPr/>
          <p:nvPr/>
        </p:nvSpPr>
        <p:spPr>
          <a:xfrm>
            <a:off x="3877056" y="1645920"/>
            <a:ext cx="1389888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9050">
            <a:solidFill>
              <a:srgbClr val="2563EB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4443984" y="1737360"/>
            <a:ext cx="256032" cy="256032"/>
          </a:xfrm>
          <a:prstGeom prst="ellipse">
            <a:avLst/>
          </a:prstGeom>
          <a:solidFill>
            <a:srgbClr val="2563E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443984" y="1737360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3950208" y="2029968"/>
            <a:ext cx="12435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审核确认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3950208" y="2304288"/>
            <a:ext cx="1243584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教务处审核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异常数据校验</a:t>
            </a:r>
            <a:endParaRPr lang="en-US" sz="900" dirty="0"/>
          </a:p>
        </p:txBody>
      </p:sp>
      <p:sp>
        <p:nvSpPr>
          <p:cNvPr id="23" name="Shape 20"/>
          <p:cNvSpPr/>
          <p:nvPr/>
        </p:nvSpPr>
        <p:spPr>
          <a:xfrm>
            <a:off x="5312664" y="2057400"/>
            <a:ext cx="228600" cy="182880"/>
          </a:xfrm>
          <a:prstGeom prst="rightArrow">
            <a:avLst/>
          </a:prstGeom>
          <a:solidFill>
            <a:srgbClr val="2563EB"/>
          </a:solidFill>
        </p:spPr>
      </p:sp>
      <p:sp>
        <p:nvSpPr>
          <p:cNvPr id="24" name="Shape 21"/>
          <p:cNvSpPr/>
          <p:nvPr/>
        </p:nvSpPr>
        <p:spPr>
          <a:xfrm>
            <a:off x="5586984" y="1645920"/>
            <a:ext cx="1389888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9050">
            <a:solidFill>
              <a:srgbClr val="2563EB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6153912" y="1737360"/>
            <a:ext cx="256032" cy="256032"/>
          </a:xfrm>
          <a:prstGeom prst="ellipse">
            <a:avLst/>
          </a:prstGeom>
          <a:solidFill>
            <a:srgbClr val="2563E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153912" y="1737360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660136" y="2029968"/>
            <a:ext cx="12435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自动统计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5660136" y="2304288"/>
            <a:ext cx="1243584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多维度分析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报表自动生成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7022592" y="2057400"/>
            <a:ext cx="228600" cy="182880"/>
          </a:xfrm>
          <a:prstGeom prst="rightArrow">
            <a:avLst/>
          </a:prstGeom>
          <a:solidFill>
            <a:srgbClr val="2563EB"/>
          </a:solidFill>
        </p:spPr>
      </p:sp>
      <p:sp>
        <p:nvSpPr>
          <p:cNvPr id="30" name="Shape 27"/>
          <p:cNvSpPr/>
          <p:nvPr/>
        </p:nvSpPr>
        <p:spPr>
          <a:xfrm>
            <a:off x="7296912" y="1645920"/>
            <a:ext cx="1389888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9050">
            <a:solidFill>
              <a:srgbClr val="2563EB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1" name="Shape 28"/>
          <p:cNvSpPr/>
          <p:nvPr/>
        </p:nvSpPr>
        <p:spPr>
          <a:xfrm>
            <a:off x="7863840" y="1737360"/>
            <a:ext cx="256032" cy="256032"/>
          </a:xfrm>
          <a:prstGeom prst="ellipse">
            <a:avLst/>
          </a:prstGeom>
          <a:solidFill>
            <a:srgbClr val="2563E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863840" y="1737360"/>
            <a:ext cx="25603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5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7370064" y="2029968"/>
            <a:ext cx="12435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推送查看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7370064" y="2304288"/>
            <a:ext cx="1243584" cy="3200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家长小程序</a:t>
            </a:r>
            <a:endParaRPr lang="en-US" sz="900" dirty="0"/>
          </a:p>
          <a:p>
            <a:pPr marL="0" indent="0" algn="ctr">
              <a:buNone/>
            </a:pPr>
            <a:r>
              <a:rPr lang="en-US" sz="9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教师PC端查看</a:t>
            </a:r>
            <a:endParaRPr lang="en-US" sz="900" dirty="0"/>
          </a:p>
        </p:txBody>
      </p:sp>
      <p:sp>
        <p:nvSpPr>
          <p:cNvPr id="35" name="Shape 32"/>
          <p:cNvSpPr/>
          <p:nvPr/>
        </p:nvSpPr>
        <p:spPr>
          <a:xfrm>
            <a:off x="457200" y="30632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548640" y="31089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5分钟</a:t>
            </a:r>
            <a:endParaRPr lang="en-US" sz="2000" dirty="0"/>
          </a:p>
        </p:txBody>
      </p:sp>
      <p:sp>
        <p:nvSpPr>
          <p:cNvPr id="37" name="Text 34"/>
          <p:cNvSpPr/>
          <p:nvPr/>
        </p:nvSpPr>
        <p:spPr>
          <a:xfrm>
            <a:off x="1505712" y="31089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全年级录入完成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3261360" y="30632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3352800" y="31089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100%</a:t>
            </a:r>
            <a:endParaRPr lang="en-US" sz="2000" dirty="0"/>
          </a:p>
        </p:txBody>
      </p:sp>
      <p:sp>
        <p:nvSpPr>
          <p:cNvPr id="40" name="Text 37"/>
          <p:cNvSpPr/>
          <p:nvPr/>
        </p:nvSpPr>
        <p:spPr>
          <a:xfrm>
            <a:off x="4309872" y="31089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数据准确率</a:t>
            </a:r>
            <a:endParaRPr lang="en-US" sz="1100" dirty="0"/>
          </a:p>
        </p:txBody>
      </p:sp>
      <p:sp>
        <p:nvSpPr>
          <p:cNvPr id="41" name="Shape 38"/>
          <p:cNvSpPr/>
          <p:nvPr/>
        </p:nvSpPr>
        <p:spPr>
          <a:xfrm>
            <a:off x="6065520" y="3063240"/>
            <a:ext cx="2621280" cy="594360"/>
          </a:xfrm>
          <a:prstGeom prst="roundRect">
            <a:avLst>
              <a:gd name="adj" fmla="val 9231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6156960" y="3108960"/>
            <a:ext cx="1048512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3端</a:t>
            </a:r>
            <a:endParaRPr lang="en-US" sz="2000" dirty="0"/>
          </a:p>
        </p:txBody>
      </p:sp>
      <p:sp>
        <p:nvSpPr>
          <p:cNvPr id="43" name="Text 40"/>
          <p:cNvSpPr/>
          <p:nvPr/>
        </p:nvSpPr>
        <p:spPr>
          <a:xfrm>
            <a:off x="7114032" y="3108960"/>
            <a:ext cx="1441704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同步查看(教师/家长/学生)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457200" y="3840480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EFF6FF"/>
          </a:solidFill>
          <a:ln w="12700">
            <a:solidFill>
              <a:srgbClr val="2563EB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640080" y="3886200"/>
            <a:ext cx="786384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成绩从录入到生成报表只需5分钟，Excel批量导入+在线录入双模式，满足不同场景需求。</a:t>
            </a:r>
            <a:endParaRPr lang="en-US" sz="1200" dirty="0"/>
          </a:p>
        </p:txBody>
      </p:sp>
      <p:sp>
        <p:nvSpPr>
          <p:cNvPr id="46" name="Shape 43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成绩管理模块</a:t>
            </a:r>
            <a:endParaRPr lang="en-US" sz="1000" dirty="0"/>
          </a:p>
        </p:txBody>
      </p:sp>
      <p:sp>
        <p:nvSpPr>
          <p:cNvPr id="48" name="Text 45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13 / 21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典型应用场景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两个真实场景走一遍流程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成绩管理模块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14 / 21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C2626"/>
          </a:solidFill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场景一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期中考试成绩录入与分析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老师手工录入成绩，半天才能录完一个年级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录完还要手动用Excel做统计报表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班级排名、分数段分布全靠手工计算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家长一周后才能看到孩子成绩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Excel模板批量导入，5分钟录完全年级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系统自动生成统计报表和分布图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班级排名、学科对比一键查看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成绩即时推送到家长小程序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效果：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从半天到5分钟，从手工Excel到系统自动生成，成绩反馈从一周到秒级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成绩管理模块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15 / 21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C2626"/>
          </a:solidFill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场景二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学生薄弱知识点诊断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只知道总分和排名，不知道哪里薄弱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薄弱知识点全凭老师经验判断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没有数据支撑，教学改进靠感觉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学生个人诊断报告无法生成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按知识点统计得分率，精准识别薄弱环节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自动标记低于阈值的知识点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生成教学改进建议，数据驱动教学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• 每个学生生成个性化诊断报告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效果：</a:t>
            </a: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从经验判断到数据诊断，精准识别薄弱知识点，教学改进有据可依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成绩管理模块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16 / 21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2563E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04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400" b="1" kern="0" spc="25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价值与优势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Before/After 对比与核心价值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成绩管理模块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17 / 21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Before / After 对比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装了这套系统，哪些事情变好了</a:t>
            </a:r>
            <a:endParaRPr lang="en-US" sz="14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/>
        </p:nvGraphicFramePr>
        <p:xfrm>
          <a:off x="457200" y="1463040"/>
          <a:ext cx="8229600" cy="3200400"/>
        </p:xfrm>
        <a:graphic>
          <a:graphicData uri="http://schemas.openxmlformats.org/drawingml/2006/table">
            <a:tbl>
              <a:tblPr/>
              <a:tblGrid>
                <a:gridCol w="1371600"/>
                <a:gridCol w="3383280"/>
                <a:gridCol w="3474720"/>
              </a:tblGrid>
              <a:tr h="5334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环节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以前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现在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成绩录入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手工录入，半天一个年级，容易出错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Excel批量导入，5分钟完成，自动校验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统计分析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手动Excel做图表，耗时且容易算错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系统自动生成排名、分布、对比、趋势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成绩报表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手动制作报表，打印分发慢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自动生成报表，一键导出，家长即时查看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排名管理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只有总分排名，进退步靠记忆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多维排名+进退步跟踪+规则自定义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薄弱诊断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全凭经验判断，无数据支撑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anose="020B0400000000000000" pitchFamily="34" charset="-122"/>
                          <a:ea typeface="PingFang SC" panose="020B0400000000000000" pitchFamily="34" charset="-122"/>
                          <a:cs typeface="PingFang SC" panose="020B0400000000000000" pitchFamily="34" charset="-120"/>
                        </a:rPr>
                        <a:t>知识点得分率分析+自动诊断+教学建议</a:t>
                      </a:r>
                      <a:endParaRPr lang="en-US" sz="1400" dirty="0">
                        <a:latin typeface="PingFang SC" panose="020B0400000000000000" pitchFamily="34" charset="-122"/>
                        <a:ea typeface="PingFang SC" panose="020B0400000000000000" pitchFamily="34" charset="-122"/>
                        <a:cs typeface="PingFang SC" panose="020B0400000000000000" pitchFamily="34" charset="-122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成绩管理模块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18 / 21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3个核心价值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装了这套系统，带来什么改善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71600"/>
            <a:ext cx="2651760" cy="36576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7" name="Text 4"/>
          <p:cNvSpPr/>
          <p:nvPr/>
        </p:nvSpPr>
        <p:spPr>
          <a:xfrm>
            <a:off x="594360" y="160020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高效录入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录入效率提升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94360" y="2468880"/>
            <a:ext cx="2194560" cy="16459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Excel批量导入+在线录入双模式，全年级成绩5分钟完成。异常数据自动校验，准确率100%。从半天缩短到5分钟。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24612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71600"/>
            <a:ext cx="2651760" cy="36576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2" name="Text 9"/>
          <p:cNvSpPr/>
          <p:nvPr/>
        </p:nvSpPr>
        <p:spPr>
          <a:xfrm>
            <a:off x="3474720" y="160020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自动统计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分析全面自动化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3474720" y="2468880"/>
            <a:ext cx="2194560" cy="16459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排名、分布、对比、趋势四个维度自动分析。无需手工Excel，系统自动生成图表和报表，省时准确。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12648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71600"/>
            <a:ext cx="2651760" cy="36576"/>
          </a:xfrm>
          <a:prstGeom prst="rect">
            <a:avLst/>
          </a:prstGeom>
          <a:solidFill>
            <a:srgbClr val="059669"/>
          </a:solidFill>
        </p:spPr>
      </p:sp>
      <p:sp>
        <p:nvSpPr>
          <p:cNvPr id="17" name="Text 14"/>
          <p:cNvSpPr/>
          <p:nvPr/>
        </p:nvSpPr>
        <p:spPr>
          <a:xfrm>
            <a:off x="6355080" y="1600200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即时反馈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成绩反馈即时化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6355080" y="2468880"/>
            <a:ext cx="2194560" cy="16459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考试成绩自动推送到家长小程序，家长秒级查看。从一周缩短到秒级，家校沟通效率大幅提升。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成绩管理模块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19 / 21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kern="0" spc="150" dirty="0">
                <a:solidFill>
                  <a:srgbClr val="1E293B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总结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1143000" y="1433322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1325880" y="1524762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</p:spPr>
      </p:sp>
      <p:sp>
        <p:nvSpPr>
          <p:cNvPr id="6" name="Text 3"/>
          <p:cNvSpPr/>
          <p:nvPr/>
        </p:nvSpPr>
        <p:spPr>
          <a:xfrm>
            <a:off x="1325880" y="1524762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01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828800" y="1433322"/>
            <a:ext cx="5989320" cy="548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成绩录入：Excel批量导入+在线录入，5分钟完成全年级，准确率100%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1143000" y="2128266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325880" y="2219706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</p:spPr>
      </p:sp>
      <p:sp>
        <p:nvSpPr>
          <p:cNvPr id="10" name="Text 7"/>
          <p:cNvSpPr/>
          <p:nvPr/>
        </p:nvSpPr>
        <p:spPr>
          <a:xfrm>
            <a:off x="1325880" y="2219706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828800" y="2128266"/>
            <a:ext cx="5989320" cy="548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统计分析：排名、分布、对比、趋势四维自动分析，告别手工Excel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1143000" y="2823210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1325880" y="2914650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</p:spPr>
      </p:sp>
      <p:sp>
        <p:nvSpPr>
          <p:cNvPr id="14" name="Text 11"/>
          <p:cNvSpPr/>
          <p:nvPr/>
        </p:nvSpPr>
        <p:spPr>
          <a:xfrm>
            <a:off x="1325880" y="2914650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03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828800" y="2823210"/>
            <a:ext cx="5989320" cy="548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成绩报表：自动生成+一键导出+家长推送，反馈从一周到秒级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1143000" y="3518154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1325880" y="3609594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</p:spPr>
      </p:sp>
      <p:sp>
        <p:nvSpPr>
          <p:cNvPr id="18" name="Text 15"/>
          <p:cNvSpPr/>
          <p:nvPr/>
        </p:nvSpPr>
        <p:spPr>
          <a:xfrm>
            <a:off x="1325880" y="3609594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04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828800" y="3518154"/>
            <a:ext cx="5989320" cy="548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排名管理：个人/班级/年级多维排名+进退步跟踪+规则自定义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1143000" y="4213098"/>
            <a:ext cx="685800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127000" dist="38100" dir="81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1325880" y="4304538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</p:spPr>
      </p:sp>
      <p:sp>
        <p:nvSpPr>
          <p:cNvPr id="22" name="Text 19"/>
          <p:cNvSpPr/>
          <p:nvPr/>
        </p:nvSpPr>
        <p:spPr>
          <a:xfrm>
            <a:off x="1325880" y="4304538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05</a:t>
            </a:r>
            <a:endParaRPr lang="en-US" sz="1500" dirty="0"/>
          </a:p>
        </p:txBody>
      </p:sp>
      <p:sp>
        <p:nvSpPr>
          <p:cNvPr id="23" name="Text 20"/>
          <p:cNvSpPr/>
          <p:nvPr/>
        </p:nvSpPr>
        <p:spPr>
          <a:xfrm>
            <a:off x="1828800" y="4213098"/>
            <a:ext cx="5989320" cy="5486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薄弱诊断：知识点得分率分析+薄弱识别+教学建议，数据驱动教学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成绩管理模块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00" dirty="0">
                <a:solidFill>
                  <a:srgbClr val="94A3B8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20 / 21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教务管理模块PPT/images/bg-closing_2560x1440.jp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55000"/>
            </a:srgbClr>
          </a:solidFill>
        </p:spPr>
      </p:sp>
      <p:sp>
        <p:nvSpPr>
          <p:cNvPr id="5" name="Text 1"/>
          <p:cNvSpPr/>
          <p:nvPr/>
        </p:nvSpPr>
        <p:spPr>
          <a:xfrm>
            <a:off x="0" y="1371600"/>
            <a:ext cx="9144000" cy="10972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6400" b="1" kern="0" spc="500" dirty="0">
                <a:solidFill>
                  <a:srgbClr val="FFFFFF"/>
                </a:solidFill>
                <a:latin typeface="Songti SC" panose="02010800040101010101" pitchFamily="34" charset="-122"/>
                <a:ea typeface="Songti SC" panose="02010800040101010101" pitchFamily="34" charset="-122"/>
                <a:cs typeface="Songti SC" panose="02010800040101010101" pitchFamily="34" charset="-120"/>
              </a:rPr>
              <a:t>谢谢</a:t>
            </a:r>
            <a:endParaRPr lang="en-US" sz="6400" dirty="0"/>
          </a:p>
        </p:txBody>
      </p:sp>
      <p:sp>
        <p:nvSpPr>
          <p:cNvPr id="6" name="Text 2"/>
          <p:cNvSpPr/>
          <p:nvPr/>
        </p:nvSpPr>
        <p:spPr>
          <a:xfrm>
            <a:off x="0" y="2560320"/>
            <a:ext cx="914400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欢迎提问和交流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0" y="4114800"/>
            <a:ext cx="91440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CBD5E1"/>
                </a:solidFill>
                <a:latin typeface="PingFang SC" panose="020B0400000000000000" pitchFamily="34" charset="-122"/>
                <a:ea typeface="PingFang SC" panose="020B0400000000000000" pitchFamily="34" charset="-122"/>
                <a:cs typeface="PingFang SC" panose="020B0400000000000000" pitchFamily="34" charset="-120"/>
              </a:rPr>
              <a:t>师易智慧校园 · 成绩管理模块  |  2026年7月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3204</Words>
  <Application>WPS 表格</Application>
  <PresentationFormat>On-screen Show (16:9)</PresentationFormat>
  <Paragraphs>621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40" baseType="lpstr">
      <vt:lpstr>Arial</vt:lpstr>
      <vt:lpstr>宋体</vt:lpstr>
      <vt:lpstr>Wingdings</vt:lpstr>
      <vt:lpstr>PingFang SC</vt:lpstr>
      <vt:lpstr>PingFang SC</vt:lpstr>
      <vt:lpstr>Songti SC</vt:lpstr>
      <vt:lpstr>Songti SC</vt:lpstr>
      <vt:lpstr>Arial</vt:lpstr>
      <vt:lpstr>宋体</vt:lpstr>
      <vt:lpstr>汉仪书宋二KW</vt:lpstr>
      <vt:lpstr>Calibri</vt:lpstr>
      <vt:lpstr>Helvetica Neue</vt:lpstr>
      <vt:lpstr>微软雅黑</vt:lpstr>
      <vt:lpstr>汉仪旗黑</vt:lpstr>
      <vt:lpstr>宋体</vt:lpstr>
      <vt:lpstr>Arial Unicode MS</vt:lpstr>
      <vt:lpstr>等线</vt:lpstr>
      <vt:lpstr>汉仪中等线KW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成绩管理模块功能介绍</dc:title>
  <dc:creator>师易智慧校园</dc:creator>
  <dc:subject>PptxGenJS Presentation</dc:subject>
  <cp:lastModifiedBy>xixue</cp:lastModifiedBy>
  <cp:revision>2</cp:revision>
  <dcterms:created xsi:type="dcterms:W3CDTF">2026-07-21T08:51:35Z</dcterms:created>
  <dcterms:modified xsi:type="dcterms:W3CDTF">2026-07-21T08:51:35Z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F9540818A0FCB58917335F6ABBE9512A_42</vt:lpwstr>
  </property>
  <property fmtid="{D5CDD505-2E9C-101B-9397-08002B2CF9AE}" pid="3" name="KSOProductBuildVer">
    <vt:lpwstr>2052-12.1.26016.26016</vt:lpwstr>
  </property>
</Properties>
</file>