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各位领导好，今天介绍校园消费模块。这个模块解决的核心问题是：学生校内消费怎么管得安全、怎么收得清楚、怎么对得明白。</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分四个部分：先说问题，再讲功能模块，然后走场景，最后说价值。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传统模式有哪些问题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三个问题：充值排队易出错、消费限额无法管控、月底对账耗时数天。直接影响资金安全和管理效率。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账户管理、消费记录、充值、数据看板</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四个核心功能覆盖了校园消费从账户到消费到充值到数据分析的全流程。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双钱包账户是核心架构。配图建议：账户管理页面截图。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消费记录解决支付方式单一问题。配图建议：消费订单列表页面截图。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充值退款解决排队和手工记账问题。配图建议：充值管理页面截图。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数据看板解决对账耗时问题。配图建议：消费总览看板页面截图。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两个真实场景走一遍流程</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开学季充值是最高频场景。配图建议：批量充值 + 总览看板截图。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食堂运营分析展示数据价值。配图建议：餐饮分析 + 财务对账看板截图。</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Before/After 对比与核心价值</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5个环节逐一对比，每个都有实质性改善。</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3个价值：安全、透明、效率。</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总结4点，每个功能对应解决一个具体问题。</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感谢，欢迎提问。</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jp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B2D"/>
        </a:solidFill>
      </p:bgPr>
    </p:bg>
    <p:spTree>
      <p:nvGrpSpPr>
        <p:cNvPr id="1" name=""/>
        <p:cNvGrpSpPr/>
        <p:nvPr/>
      </p:nvGrpSpPr>
      <p:grpSpPr>
        <a:xfrm>
          <a:off x="0" y="0"/>
          <a:ext cx="0" cy="0"/>
          <a:chOff x="0" y="0"/>
          <a:chExt cx="0" cy="0"/>
        </a:xfrm>
      </p:grpSpPr>
      <p:pic>
        <p:nvPicPr>
          <p:cNvPr id="3" name="Image 0" descr="/Users/xixue/Library/CloudStorage/SynologyDrive-myspace/客户端项目/总务管理模块PPT/images/bg-cover_2560x1440.jpg">    </p:cNvPr>
          <p:cNvPicPr>
            <a:picLocks noChangeAspect="1"/>
          </p:cNvPicPr>
          <p:nvPr/>
        </p:nvPicPr>
        <p:blipFill>
          <a:blip r:embed="rId1"/>
          <a:srcRect l="0" r="0" t="0" b="0"/>
          <a:stretch/>
        </p:blipFill>
        <p:spPr>
          <a:xfrm>
            <a:off x="0" y="0"/>
            <a:ext cx="9144000" cy="5143500"/>
          </a:xfrm>
          <a:prstGeom prst="rect">
            <a:avLst/>
          </a:prstGeom>
        </p:spPr>
      </p:pic>
      <p:sp>
        <p:nvSpPr>
          <p:cNvPr id="4" name="Shape 0"/>
          <p:cNvSpPr/>
          <p:nvPr/>
        </p:nvSpPr>
        <p:spPr>
          <a:xfrm>
            <a:off x="0" y="0"/>
            <a:ext cx="9144000" cy="5143500"/>
          </a:xfrm>
          <a:prstGeom prst="rect">
            <a:avLst/>
          </a:prstGeom>
          <a:solidFill>
            <a:srgbClr val="0F1B2D">
              <a:alpha val="60000"/>
            </a:srgbClr>
          </a:solidFill>
          <a:ln/>
        </p:spPr>
      </p:sp>
      <p:sp>
        <p:nvSpPr>
          <p:cNvPr id="5" name="Text 1"/>
          <p:cNvSpPr/>
          <p:nvPr/>
        </p:nvSpPr>
        <p:spPr>
          <a:xfrm>
            <a:off x="731520" y="914400"/>
            <a:ext cx="4572000" cy="365760"/>
          </a:xfrm>
          <a:prstGeom prst="rect">
            <a:avLst/>
          </a:prstGeom>
          <a:noFill/>
          <a:ln/>
        </p:spPr>
        <p:txBody>
          <a:bodyPr wrap="square" lIns="0" tIns="0" rIns="0" bIns="0" rtlCol="0" anchor="ctr">
            <a:normAutofit/>
          </a:bodyPr>
          <a:lstStyle/>
          <a:p>
            <a:pPr indent="0" marL="0">
              <a:buNone/>
            </a:pPr>
            <a:r>
              <a:rPr lang="en-US" sz="1600" dirty="0">
                <a:solidFill>
                  <a:srgbClr val="93C5FD"/>
                </a:solidFill>
                <a:latin typeface="PingFang SC" pitchFamily="34" charset="0"/>
                <a:ea typeface="PingFang SC" pitchFamily="34" charset="-122"/>
                <a:cs typeface="PingFang SC" pitchFamily="34" charset="-120"/>
              </a:rPr>
              <a:t>师易智慧校园</a:t>
            </a:r>
            <a:endParaRPr lang="en-US" sz="1600" dirty="0"/>
          </a:p>
        </p:txBody>
      </p:sp>
      <p:sp>
        <p:nvSpPr>
          <p:cNvPr id="6" name="Text 2"/>
          <p:cNvSpPr/>
          <p:nvPr/>
        </p:nvSpPr>
        <p:spPr>
          <a:xfrm>
            <a:off x="731520" y="1371600"/>
            <a:ext cx="6400800" cy="914400"/>
          </a:xfrm>
          <a:prstGeom prst="rect">
            <a:avLst/>
          </a:prstGeom>
          <a:noFill/>
          <a:ln/>
        </p:spPr>
        <p:txBody>
          <a:bodyPr wrap="square" lIns="0" tIns="0" rIns="0" bIns="0" rtlCol="0" anchor="ctr">
            <a:normAutofit/>
          </a:bodyPr>
          <a:lstStyle/>
          <a:p>
            <a:pPr indent="0" marL="0">
              <a:buNone/>
            </a:pPr>
            <a:r>
              <a:rPr lang="en-US" sz="4000" b="1" spc="250" kern="0" dirty="0">
                <a:solidFill>
                  <a:srgbClr val="FFFFFF"/>
                </a:solidFill>
                <a:latin typeface="Songti SC" pitchFamily="34" charset="0"/>
                <a:ea typeface="Songti SC" pitchFamily="34" charset="-122"/>
                <a:cs typeface="Songti SC" pitchFamily="34" charset="-120"/>
              </a:rPr>
              <a:t>校园消费模块</a:t>
            </a:r>
            <a:endParaRPr lang="en-US" sz="4000" dirty="0"/>
          </a:p>
        </p:txBody>
      </p:sp>
      <p:sp>
        <p:nvSpPr>
          <p:cNvPr id="7" name="Text 3"/>
          <p:cNvSpPr/>
          <p:nvPr/>
        </p:nvSpPr>
        <p:spPr>
          <a:xfrm>
            <a:off x="731520" y="2377440"/>
            <a:ext cx="5943600" cy="548640"/>
          </a:xfrm>
          <a:prstGeom prst="rect">
            <a:avLst/>
          </a:prstGeom>
          <a:noFill/>
          <a:ln/>
        </p:spPr>
        <p:txBody>
          <a:bodyPr wrap="square" lIns="0" tIns="0" rIns="0" bIns="0" rtlCol="0" anchor="ctr">
            <a:normAutofit/>
          </a:bodyPr>
          <a:lstStyle/>
          <a:p>
            <a:pPr indent="0" marL="0">
              <a:lnSpc>
                <a:spcPct val="150000"/>
              </a:lnSpc>
              <a:buNone/>
            </a:pPr>
            <a:r>
              <a:rPr lang="en-US" sz="1600" dirty="0">
                <a:solidFill>
                  <a:srgbClr val="CBD5E1"/>
                </a:solidFill>
                <a:latin typeface="PingFang SC" pitchFamily="34" charset="0"/>
                <a:ea typeface="PingFang SC" pitchFamily="34" charset="-122"/>
                <a:cs typeface="PingFang SC" pitchFamily="34" charset="-120"/>
              </a:rPr>
              <a:t>双钱包体系、刷脸刷卡扫码、限额管控、10大数据看板</a:t>
            </a:r>
            <a:endParaRPr lang="en-US" sz="1600" dirty="0"/>
          </a:p>
        </p:txBody>
      </p:sp>
      <p:sp>
        <p:nvSpPr>
          <p:cNvPr id="8" name="Text 4"/>
          <p:cNvSpPr/>
          <p:nvPr/>
        </p:nvSpPr>
        <p:spPr>
          <a:xfrm>
            <a:off x="731520" y="4114800"/>
            <a:ext cx="3657600" cy="274320"/>
          </a:xfrm>
          <a:prstGeom prst="rect">
            <a:avLst/>
          </a:prstGeom>
          <a:noFill/>
          <a:ln/>
        </p:spPr>
        <p:txBody>
          <a:bodyPr wrap="square" lIns="0" tIns="0" rIns="0" bIns="0" rtlCol="0" anchor="ctr">
            <a:normAutofit/>
          </a:bodyPr>
          <a:lstStyle/>
          <a:p>
            <a:pPr indent="0" marL="0">
              <a:buNone/>
            </a:pPr>
            <a:r>
              <a:rPr lang="en-US" sz="1200" dirty="0">
                <a:solidFill>
                  <a:srgbClr val="CBD5E1"/>
                </a:solidFill>
                <a:latin typeface="PingFang SC" pitchFamily="34" charset="0"/>
                <a:ea typeface="PingFang SC" pitchFamily="34" charset="-122"/>
                <a:cs typeface="PingFang SC" pitchFamily="34" charset="-120"/>
              </a:rPr>
              <a:t>总务管理 · 功能模块介绍</a:t>
            </a:r>
            <a:endParaRPr lang="en-US" sz="1200" dirty="0"/>
          </a:p>
        </p:txBody>
      </p:sp>
      <p:sp>
        <p:nvSpPr>
          <p:cNvPr id="9" name="Text 5"/>
          <p:cNvSpPr/>
          <p:nvPr/>
        </p:nvSpPr>
        <p:spPr>
          <a:xfrm>
            <a:off x="731520" y="4389120"/>
            <a:ext cx="2743200" cy="274320"/>
          </a:xfrm>
          <a:prstGeom prst="rect">
            <a:avLst/>
          </a:prstGeom>
          <a:noFill/>
          <a:ln/>
        </p:spPr>
        <p:txBody>
          <a:bodyPr wrap="square" lIns="0" tIns="0" rIns="0" bIns="0" rtlCol="0" anchor="ctr">
            <a:normAutofit/>
          </a:bodyPr>
          <a:lstStyle/>
          <a:p>
            <a:pPr indent="0" marL="0">
              <a:buNone/>
            </a:pPr>
            <a:r>
              <a:rPr lang="en-US" sz="1200" dirty="0">
                <a:solidFill>
                  <a:srgbClr val="CBD5E1"/>
                </a:solidFill>
                <a:latin typeface="PingFang SC" pitchFamily="34" charset="0"/>
                <a:ea typeface="PingFang SC" pitchFamily="34" charset="-122"/>
                <a:cs typeface="PingFang SC" pitchFamily="34" charset="-120"/>
              </a:rPr>
              <a:t>2026年7月</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目录</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今天讲四件事</a:t>
            </a:r>
            <a:endParaRPr lang="en-US" sz="1400" dirty="0"/>
          </a:p>
        </p:txBody>
      </p:sp>
      <p:sp>
        <p:nvSpPr>
          <p:cNvPr id="5" name="Shape 2"/>
          <p:cNvSpPr/>
          <p:nvPr/>
        </p:nvSpPr>
        <p:spPr>
          <a:xfrm>
            <a:off x="548640" y="146304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548640" y="1463040"/>
            <a:ext cx="36576" cy="1280160"/>
          </a:xfrm>
          <a:prstGeom prst="rect">
            <a:avLst/>
          </a:prstGeom>
          <a:solidFill>
            <a:srgbClr val="2563EB"/>
          </a:solidFill>
          <a:ln/>
        </p:spPr>
      </p:sp>
      <p:sp>
        <p:nvSpPr>
          <p:cNvPr id="7" name="Text 4"/>
          <p:cNvSpPr/>
          <p:nvPr/>
        </p:nvSpPr>
        <p:spPr>
          <a:xfrm>
            <a:off x="731520" y="164592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01</a:t>
            </a:r>
            <a:endParaRPr lang="en-US" sz="2800" dirty="0"/>
          </a:p>
        </p:txBody>
      </p:sp>
      <p:sp>
        <p:nvSpPr>
          <p:cNvPr id="8" name="Text 5"/>
          <p:cNvSpPr/>
          <p:nvPr/>
        </p:nvSpPr>
        <p:spPr>
          <a:xfrm>
            <a:off x="1554480" y="169164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校园消费的挑战</a:t>
            </a:r>
            <a:endParaRPr lang="en-US" sz="1700" dirty="0"/>
          </a:p>
        </p:txBody>
      </p:sp>
      <p:sp>
        <p:nvSpPr>
          <p:cNvPr id="9" name="Text 6"/>
          <p:cNvSpPr/>
          <p:nvPr/>
        </p:nvSpPr>
        <p:spPr>
          <a:xfrm>
            <a:off x="1554480" y="214884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传统模式有哪些问题</a:t>
            </a:r>
            <a:endParaRPr lang="en-US" sz="1300" dirty="0"/>
          </a:p>
        </p:txBody>
      </p:sp>
      <p:sp>
        <p:nvSpPr>
          <p:cNvPr id="10" name="Shape 7"/>
          <p:cNvSpPr/>
          <p:nvPr/>
        </p:nvSpPr>
        <p:spPr>
          <a:xfrm>
            <a:off x="4754880" y="146304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4754880" y="1463040"/>
            <a:ext cx="36576" cy="1280160"/>
          </a:xfrm>
          <a:prstGeom prst="rect">
            <a:avLst/>
          </a:prstGeom>
          <a:solidFill>
            <a:srgbClr val="2563EB"/>
          </a:solidFill>
          <a:ln/>
        </p:spPr>
      </p:sp>
      <p:sp>
        <p:nvSpPr>
          <p:cNvPr id="12" name="Text 9"/>
          <p:cNvSpPr/>
          <p:nvPr/>
        </p:nvSpPr>
        <p:spPr>
          <a:xfrm>
            <a:off x="4937760" y="164592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02</a:t>
            </a:r>
            <a:endParaRPr lang="en-US" sz="2800" dirty="0"/>
          </a:p>
        </p:txBody>
      </p:sp>
      <p:sp>
        <p:nvSpPr>
          <p:cNvPr id="13" name="Text 10"/>
          <p:cNvSpPr/>
          <p:nvPr/>
        </p:nvSpPr>
        <p:spPr>
          <a:xfrm>
            <a:off x="5760720" y="169164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核心功能模块</a:t>
            </a:r>
            <a:endParaRPr lang="en-US" sz="1700" dirty="0"/>
          </a:p>
        </p:txBody>
      </p:sp>
      <p:sp>
        <p:nvSpPr>
          <p:cNvPr id="14" name="Text 11"/>
          <p:cNvSpPr/>
          <p:nvPr/>
        </p:nvSpPr>
        <p:spPr>
          <a:xfrm>
            <a:off x="5760720" y="214884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账户管理、消费记录、充值、数据看板</a:t>
            </a:r>
            <a:endParaRPr lang="en-US" sz="1300" dirty="0"/>
          </a:p>
        </p:txBody>
      </p:sp>
      <p:sp>
        <p:nvSpPr>
          <p:cNvPr id="15" name="Shape 12"/>
          <p:cNvSpPr/>
          <p:nvPr/>
        </p:nvSpPr>
        <p:spPr>
          <a:xfrm>
            <a:off x="548640" y="301752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548640" y="3017520"/>
            <a:ext cx="36576" cy="1280160"/>
          </a:xfrm>
          <a:prstGeom prst="rect">
            <a:avLst/>
          </a:prstGeom>
          <a:solidFill>
            <a:srgbClr val="2563EB"/>
          </a:solidFill>
          <a:ln/>
        </p:spPr>
      </p:sp>
      <p:sp>
        <p:nvSpPr>
          <p:cNvPr id="17" name="Text 14"/>
          <p:cNvSpPr/>
          <p:nvPr/>
        </p:nvSpPr>
        <p:spPr>
          <a:xfrm>
            <a:off x="731520" y="320040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03</a:t>
            </a:r>
            <a:endParaRPr lang="en-US" sz="2800" dirty="0"/>
          </a:p>
        </p:txBody>
      </p:sp>
      <p:sp>
        <p:nvSpPr>
          <p:cNvPr id="18" name="Text 15"/>
          <p:cNvSpPr/>
          <p:nvPr/>
        </p:nvSpPr>
        <p:spPr>
          <a:xfrm>
            <a:off x="1554480" y="324612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典型应用场景</a:t>
            </a:r>
            <a:endParaRPr lang="en-US" sz="1700" dirty="0"/>
          </a:p>
        </p:txBody>
      </p:sp>
      <p:sp>
        <p:nvSpPr>
          <p:cNvPr id="19" name="Text 16"/>
          <p:cNvSpPr/>
          <p:nvPr/>
        </p:nvSpPr>
        <p:spPr>
          <a:xfrm>
            <a:off x="1554480" y="370332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两个真实场景走一遍流程</a:t>
            </a:r>
            <a:endParaRPr lang="en-US" sz="1300" dirty="0"/>
          </a:p>
        </p:txBody>
      </p:sp>
      <p:sp>
        <p:nvSpPr>
          <p:cNvPr id="20" name="Shape 17"/>
          <p:cNvSpPr/>
          <p:nvPr/>
        </p:nvSpPr>
        <p:spPr>
          <a:xfrm>
            <a:off x="4754880" y="3017520"/>
            <a:ext cx="3840480" cy="128016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1" name="Shape 18"/>
          <p:cNvSpPr/>
          <p:nvPr/>
        </p:nvSpPr>
        <p:spPr>
          <a:xfrm>
            <a:off x="4754880" y="3017520"/>
            <a:ext cx="36576" cy="1280160"/>
          </a:xfrm>
          <a:prstGeom prst="rect">
            <a:avLst/>
          </a:prstGeom>
          <a:solidFill>
            <a:srgbClr val="2563EB"/>
          </a:solidFill>
          <a:ln/>
        </p:spPr>
      </p:sp>
      <p:sp>
        <p:nvSpPr>
          <p:cNvPr id="22" name="Text 19"/>
          <p:cNvSpPr/>
          <p:nvPr/>
        </p:nvSpPr>
        <p:spPr>
          <a:xfrm>
            <a:off x="4937760" y="3200400"/>
            <a:ext cx="731520" cy="731520"/>
          </a:xfrm>
          <a:prstGeom prst="rect">
            <a:avLst/>
          </a:prstGeom>
          <a:noFill/>
          <a:ln/>
        </p:spPr>
        <p:txBody>
          <a:bodyPr wrap="square" lIns="0" tIns="0" rIns="0" bIns="0" rtlCol="0" anchor="t">
            <a:normAutofit/>
          </a:bodyPr>
          <a:lstStyle/>
          <a:p>
            <a:pPr indent="0" marL="0">
              <a:buNone/>
            </a:pPr>
            <a:r>
              <a:rPr lang="en-US" sz="2800" b="1" dirty="0">
                <a:solidFill>
                  <a:srgbClr val="2563EB"/>
                </a:solidFill>
                <a:latin typeface="Songti SC" pitchFamily="34" charset="0"/>
                <a:ea typeface="Songti SC" pitchFamily="34" charset="-122"/>
                <a:cs typeface="Songti SC" pitchFamily="34" charset="-120"/>
              </a:rPr>
              <a:t>04</a:t>
            </a:r>
            <a:endParaRPr lang="en-US" sz="2800" dirty="0"/>
          </a:p>
        </p:txBody>
      </p:sp>
      <p:sp>
        <p:nvSpPr>
          <p:cNvPr id="23" name="Text 20"/>
          <p:cNvSpPr/>
          <p:nvPr/>
        </p:nvSpPr>
        <p:spPr>
          <a:xfrm>
            <a:off x="5760720" y="3246120"/>
            <a:ext cx="26517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价值与优势</a:t>
            </a:r>
            <a:endParaRPr lang="en-US" sz="1700" dirty="0"/>
          </a:p>
        </p:txBody>
      </p:sp>
      <p:sp>
        <p:nvSpPr>
          <p:cNvPr id="24" name="Text 21"/>
          <p:cNvSpPr/>
          <p:nvPr/>
        </p:nvSpPr>
        <p:spPr>
          <a:xfrm>
            <a:off x="5760720" y="3703320"/>
            <a:ext cx="2651760" cy="365760"/>
          </a:xfrm>
          <a:prstGeom prst="rect">
            <a:avLst/>
          </a:prstGeom>
          <a:noFill/>
          <a:ln/>
        </p:spPr>
        <p:txBody>
          <a:bodyPr wrap="square" lIns="0" tIns="0" rIns="0" bIns="0" rtlCol="0" anchor="ctr">
            <a:normAutofit/>
          </a:bodyPr>
          <a:lstStyle/>
          <a:p>
            <a:pPr indent="0" marL="0">
              <a:buNone/>
            </a:pPr>
            <a:r>
              <a:rPr lang="en-US" sz="1300" dirty="0">
                <a:solidFill>
                  <a:srgbClr val="475569"/>
                </a:solidFill>
                <a:latin typeface="PingFang SC" pitchFamily="34" charset="0"/>
                <a:ea typeface="PingFang SC" pitchFamily="34" charset="-122"/>
                <a:cs typeface="PingFang SC" pitchFamily="34" charset="-120"/>
              </a:rPr>
              <a:t>Before/After 对比与核心价值</a:t>
            </a:r>
            <a:endParaRPr lang="en-US" sz="1300" dirty="0"/>
          </a:p>
        </p:txBody>
      </p:sp>
      <p:sp>
        <p:nvSpPr>
          <p:cNvPr id="25" name="Shape 22"/>
          <p:cNvSpPr/>
          <p:nvPr/>
        </p:nvSpPr>
        <p:spPr>
          <a:xfrm>
            <a:off x="0" y="4823460"/>
            <a:ext cx="9144000" cy="320040"/>
          </a:xfrm>
          <a:prstGeom prst="rect">
            <a:avLst/>
          </a:prstGeom>
          <a:solidFill>
            <a:srgbClr val="F1F5F9"/>
          </a:solidFill>
          <a:ln w="6350">
            <a:solidFill>
              <a:srgbClr val="E2E8F0"/>
            </a:solidFill>
            <a:prstDash val="solid"/>
          </a:ln>
        </p:spPr>
      </p:sp>
      <p:sp>
        <p:nvSpPr>
          <p:cNvPr id="26" name="Text 2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7" name="Text 2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2 / 18</a:t>
            </a:r>
            <a:endParaRPr lang="en-US" sz="10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01</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校园消费的挑战</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传统模式有哪些问题</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3 / 18</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传统校园消费的3个实际问题</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问题在哪</a:t>
            </a:r>
            <a:endParaRPr lang="en-US" sz="1400" dirty="0"/>
          </a:p>
        </p:txBody>
      </p:sp>
      <p:sp>
        <p:nvSpPr>
          <p:cNvPr id="5" name="Shape 2"/>
          <p:cNvSpPr/>
          <p:nvPr/>
        </p:nvSpPr>
        <p:spPr>
          <a:xfrm>
            <a:off x="36576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365760" y="1325880"/>
            <a:ext cx="36576" cy="2743200"/>
          </a:xfrm>
          <a:prstGeom prst="rect">
            <a:avLst/>
          </a:prstGeom>
          <a:solidFill>
            <a:srgbClr val="DC2626"/>
          </a:solidFill>
          <a:ln/>
        </p:spPr>
      </p:sp>
      <p:sp>
        <p:nvSpPr>
          <p:cNvPr id="7" name="Text 4"/>
          <p:cNvSpPr/>
          <p:nvPr/>
        </p:nvSpPr>
        <p:spPr>
          <a:xfrm>
            <a:off x="59436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问题一</a:t>
            </a:r>
            <a:endParaRPr lang="en-US" sz="1300" dirty="0"/>
          </a:p>
        </p:txBody>
      </p:sp>
      <p:sp>
        <p:nvSpPr>
          <p:cNvPr id="8" name="Text 5"/>
          <p:cNvSpPr/>
          <p:nvPr/>
        </p:nvSpPr>
        <p:spPr>
          <a:xfrm>
            <a:off x="59436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充值排队易出错</a:t>
            </a:r>
            <a:endParaRPr lang="en-US" sz="1500" dirty="0"/>
          </a:p>
        </p:txBody>
      </p:sp>
      <p:sp>
        <p:nvSpPr>
          <p:cNvPr id="9" name="Text 6"/>
          <p:cNvSpPr/>
          <p:nvPr/>
        </p:nvSpPr>
        <p:spPr>
          <a:xfrm>
            <a:off x="59436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学生带现金到财务处排队充值，财务手工记账。现金容易出错、找零纠纷，充值高峰期排长队，效率低下。</a:t>
            </a:r>
            <a:endParaRPr lang="en-US" sz="1200" dirty="0"/>
          </a:p>
        </p:txBody>
      </p:sp>
      <p:sp>
        <p:nvSpPr>
          <p:cNvPr id="10" name="Shape 7"/>
          <p:cNvSpPr/>
          <p:nvPr/>
        </p:nvSpPr>
        <p:spPr>
          <a:xfrm>
            <a:off x="324612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46120" y="1325880"/>
            <a:ext cx="36576" cy="2743200"/>
          </a:xfrm>
          <a:prstGeom prst="rect">
            <a:avLst/>
          </a:prstGeom>
          <a:solidFill>
            <a:srgbClr val="DC2626"/>
          </a:solidFill>
          <a:ln/>
        </p:spPr>
      </p:sp>
      <p:sp>
        <p:nvSpPr>
          <p:cNvPr id="12" name="Text 9"/>
          <p:cNvSpPr/>
          <p:nvPr/>
        </p:nvSpPr>
        <p:spPr>
          <a:xfrm>
            <a:off x="347472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问题二</a:t>
            </a:r>
            <a:endParaRPr lang="en-US" sz="1300" dirty="0"/>
          </a:p>
        </p:txBody>
      </p:sp>
      <p:sp>
        <p:nvSpPr>
          <p:cNvPr id="13" name="Text 10"/>
          <p:cNvSpPr/>
          <p:nvPr/>
        </p:nvSpPr>
        <p:spPr>
          <a:xfrm>
            <a:off x="347472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消费限额无法管控</a:t>
            </a:r>
            <a:endParaRPr lang="en-US" sz="1500" dirty="0"/>
          </a:p>
        </p:txBody>
      </p:sp>
      <p:sp>
        <p:nvSpPr>
          <p:cNvPr id="14" name="Text 11"/>
          <p:cNvSpPr/>
          <p:nvPr/>
        </p:nvSpPr>
        <p:spPr>
          <a:xfrm>
            <a:off x="347472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饭卡无限额或人工核查，学生一天刷几百块没人管。家长担心孩子乱花钱，学校也无法管控消费行为。</a:t>
            </a:r>
            <a:endParaRPr lang="en-US" sz="1200" dirty="0"/>
          </a:p>
        </p:txBody>
      </p:sp>
      <p:sp>
        <p:nvSpPr>
          <p:cNvPr id="15" name="Shape 12"/>
          <p:cNvSpPr/>
          <p:nvPr/>
        </p:nvSpPr>
        <p:spPr>
          <a:xfrm>
            <a:off x="6126480" y="1325880"/>
            <a:ext cx="2651760" cy="27432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6126480" y="1325880"/>
            <a:ext cx="36576" cy="2743200"/>
          </a:xfrm>
          <a:prstGeom prst="rect">
            <a:avLst/>
          </a:prstGeom>
          <a:solidFill>
            <a:srgbClr val="DC2626"/>
          </a:solidFill>
          <a:ln/>
        </p:spPr>
      </p:sp>
      <p:sp>
        <p:nvSpPr>
          <p:cNvPr id="17" name="Text 14"/>
          <p:cNvSpPr/>
          <p:nvPr/>
        </p:nvSpPr>
        <p:spPr>
          <a:xfrm>
            <a:off x="6355080" y="1554480"/>
            <a:ext cx="1828800" cy="320040"/>
          </a:xfrm>
          <a:prstGeom prst="rect">
            <a:avLst/>
          </a:prstGeom>
          <a:noFill/>
          <a:ln/>
        </p:spPr>
        <p:txBody>
          <a:bodyPr wrap="square" lIns="0" tIns="0" rIns="0" bIns="0" rtlCol="0" anchor="ctr">
            <a:normAutofit/>
          </a:bodyPr>
          <a:lstStyle/>
          <a:p>
            <a:pPr indent="0" marL="0">
              <a:buNone/>
            </a:pPr>
            <a:r>
              <a:rPr lang="en-US" sz="1300" b="1" dirty="0">
                <a:solidFill>
                  <a:srgbClr val="DC2626"/>
                </a:solidFill>
                <a:latin typeface="PingFang SC" pitchFamily="34" charset="0"/>
                <a:ea typeface="PingFang SC" pitchFamily="34" charset="-122"/>
                <a:cs typeface="PingFang SC" pitchFamily="34" charset="-120"/>
              </a:rPr>
              <a:t>问题三</a:t>
            </a:r>
            <a:endParaRPr lang="en-US" sz="1300" dirty="0"/>
          </a:p>
        </p:txBody>
      </p:sp>
      <p:sp>
        <p:nvSpPr>
          <p:cNvPr id="18" name="Text 15"/>
          <p:cNvSpPr/>
          <p:nvPr/>
        </p:nvSpPr>
        <p:spPr>
          <a:xfrm>
            <a:off x="6355080" y="1920240"/>
            <a:ext cx="2194560" cy="457200"/>
          </a:xfrm>
          <a:prstGeom prst="rect">
            <a:avLst/>
          </a:prstGeom>
          <a:noFill/>
          <a:ln/>
        </p:spPr>
        <p:txBody>
          <a:bodyPr wrap="square" lIns="0" tIns="0" rIns="0" bIns="0" rtlCol="0" anchor="ctr">
            <a:normAutofit/>
          </a:bodyPr>
          <a:lstStyle/>
          <a:p>
            <a:pPr indent="0" marL="0">
              <a:buNone/>
            </a:pPr>
            <a:r>
              <a:rPr lang="en-US" sz="1500" b="1" dirty="0">
                <a:solidFill>
                  <a:srgbClr val="1E293B"/>
                </a:solidFill>
                <a:latin typeface="PingFang SC" pitchFamily="34" charset="0"/>
                <a:ea typeface="PingFang SC" pitchFamily="34" charset="-122"/>
                <a:cs typeface="PingFang SC" pitchFamily="34" charset="-120"/>
              </a:rPr>
              <a:t>月底对账耗时数天</a:t>
            </a:r>
            <a:endParaRPr lang="en-US" sz="1500" dirty="0"/>
          </a:p>
        </p:txBody>
      </p:sp>
      <p:sp>
        <p:nvSpPr>
          <p:cNvPr id="19" name="Text 16"/>
          <p:cNvSpPr/>
          <p:nvPr/>
        </p:nvSpPr>
        <p:spPr>
          <a:xfrm>
            <a:off x="6355080" y="2423160"/>
            <a:ext cx="2194560" cy="1463040"/>
          </a:xfrm>
          <a:prstGeom prst="rect">
            <a:avLst/>
          </a:prstGeom>
          <a:noFill/>
          <a:ln/>
        </p:spPr>
        <p:txBody>
          <a:bodyPr wrap="square" lIns="0" tIns="0" rIns="0" bIns="0" rtlCol="0" anchor="t">
            <a:normAutofit/>
          </a:bodyPr>
          <a:lstStyle/>
          <a:p>
            <a:pPr indent="0" marL="0">
              <a:lnSpc>
                <a:spcPct val="150000"/>
              </a:lnSpc>
              <a:buNone/>
            </a:pPr>
            <a:r>
              <a:rPr lang="en-US" sz="1200" dirty="0">
                <a:solidFill>
                  <a:srgbClr val="475569"/>
                </a:solidFill>
                <a:latin typeface="PingFang SC" pitchFamily="34" charset="0"/>
                <a:ea typeface="PingFang SC" pitchFamily="34" charset="-122"/>
                <a:cs typeface="PingFang SC" pitchFamily="34" charset="-120"/>
              </a:rPr>
              <a:t>微信商户后台与校园账本分离，月底手工汇总Excel对账。充值、消费、退款数据分散，对账耗时数天还容易出错。</a:t>
            </a:r>
            <a:endParaRPr lang="en-US" sz="12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4 / 18</a:t>
            </a:r>
            <a:endParaRPr lang="en-US" sz="10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02</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核心功能模块</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账户管理、消费记录、充值、数据看板</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5 / 18</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校园消费模块包含4个核心功能</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功能总览</a:t>
            </a:r>
            <a:endParaRPr lang="en-US" sz="1400" dirty="0"/>
          </a:p>
        </p:txBody>
      </p:sp>
      <p:sp>
        <p:nvSpPr>
          <p:cNvPr id="5" name="Shape 2"/>
          <p:cNvSpPr/>
          <p:nvPr/>
        </p:nvSpPr>
        <p:spPr>
          <a:xfrm>
            <a:off x="1837944"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1837944" y="1417320"/>
            <a:ext cx="1298448" cy="36576"/>
          </a:xfrm>
          <a:prstGeom prst="rect">
            <a:avLst/>
          </a:prstGeom>
          <a:solidFill>
            <a:srgbClr val="2563EB"/>
          </a:solidFill>
          <a:ln/>
        </p:spPr>
      </p:sp>
      <p:sp>
        <p:nvSpPr>
          <p:cNvPr id="7" name="Text 4"/>
          <p:cNvSpPr/>
          <p:nvPr/>
        </p:nvSpPr>
        <p:spPr>
          <a:xfrm>
            <a:off x="1929384"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01</a:t>
            </a:r>
            <a:endParaRPr lang="en-US" sz="2000" dirty="0"/>
          </a:p>
        </p:txBody>
      </p:sp>
      <p:sp>
        <p:nvSpPr>
          <p:cNvPr id="8" name="Text 5"/>
          <p:cNvSpPr/>
          <p:nvPr/>
        </p:nvSpPr>
        <p:spPr>
          <a:xfrm>
            <a:off x="1929384"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账户管理</a:t>
            </a:r>
            <a:endParaRPr lang="en-US" sz="1400" dirty="0"/>
          </a:p>
        </p:txBody>
      </p:sp>
      <p:sp>
        <p:nvSpPr>
          <p:cNvPr id="9" name="Text 6"/>
          <p:cNvSpPr/>
          <p:nvPr/>
        </p:nvSpPr>
        <p:spPr>
          <a:xfrm>
            <a:off x="1929384"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双钱包体系</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限额管控</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批量操作</a:t>
            </a:r>
            <a:endParaRPr lang="en-US" sz="1100" dirty="0"/>
          </a:p>
        </p:txBody>
      </p:sp>
      <p:sp>
        <p:nvSpPr>
          <p:cNvPr id="10" name="Shape 7"/>
          <p:cNvSpPr/>
          <p:nvPr/>
        </p:nvSpPr>
        <p:spPr>
          <a:xfrm>
            <a:off x="3227832"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27832" y="1417320"/>
            <a:ext cx="1298448" cy="36576"/>
          </a:xfrm>
          <a:prstGeom prst="rect">
            <a:avLst/>
          </a:prstGeom>
          <a:solidFill>
            <a:srgbClr val="2563EB"/>
          </a:solidFill>
          <a:ln/>
        </p:spPr>
      </p:sp>
      <p:sp>
        <p:nvSpPr>
          <p:cNvPr id="12" name="Text 9"/>
          <p:cNvSpPr/>
          <p:nvPr/>
        </p:nvSpPr>
        <p:spPr>
          <a:xfrm>
            <a:off x="3319272"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02</a:t>
            </a:r>
            <a:endParaRPr lang="en-US" sz="2000" dirty="0"/>
          </a:p>
        </p:txBody>
      </p:sp>
      <p:sp>
        <p:nvSpPr>
          <p:cNvPr id="13" name="Text 10"/>
          <p:cNvSpPr/>
          <p:nvPr/>
        </p:nvSpPr>
        <p:spPr>
          <a:xfrm>
            <a:off x="3319272"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消费记录</a:t>
            </a:r>
            <a:endParaRPr lang="en-US" sz="1400" dirty="0"/>
          </a:p>
        </p:txBody>
      </p:sp>
      <p:sp>
        <p:nvSpPr>
          <p:cNvPr id="14" name="Text 11"/>
          <p:cNvSpPr/>
          <p:nvPr/>
        </p:nvSpPr>
        <p:spPr>
          <a:xfrm>
            <a:off x="3319272"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刷脸刷卡扫码</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多场景覆盖</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订单管理</a:t>
            </a:r>
            <a:endParaRPr lang="en-US" sz="1100" dirty="0"/>
          </a:p>
        </p:txBody>
      </p:sp>
      <p:sp>
        <p:nvSpPr>
          <p:cNvPr id="15" name="Shape 12"/>
          <p:cNvSpPr/>
          <p:nvPr/>
        </p:nvSpPr>
        <p:spPr>
          <a:xfrm>
            <a:off x="4617720"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4617720" y="1417320"/>
            <a:ext cx="1298448" cy="36576"/>
          </a:xfrm>
          <a:prstGeom prst="rect">
            <a:avLst/>
          </a:prstGeom>
          <a:solidFill>
            <a:srgbClr val="2563EB"/>
          </a:solidFill>
          <a:ln/>
        </p:spPr>
      </p:sp>
      <p:sp>
        <p:nvSpPr>
          <p:cNvPr id="17" name="Text 14"/>
          <p:cNvSpPr/>
          <p:nvPr/>
        </p:nvSpPr>
        <p:spPr>
          <a:xfrm>
            <a:off x="4709160"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03</a:t>
            </a:r>
            <a:endParaRPr lang="en-US" sz="2000" dirty="0"/>
          </a:p>
        </p:txBody>
      </p:sp>
      <p:sp>
        <p:nvSpPr>
          <p:cNvPr id="18" name="Text 15"/>
          <p:cNvSpPr/>
          <p:nvPr/>
        </p:nvSpPr>
        <p:spPr>
          <a:xfrm>
            <a:off x="4709160"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充值退款</a:t>
            </a:r>
            <a:endParaRPr lang="en-US" sz="1400" dirty="0"/>
          </a:p>
        </p:txBody>
      </p:sp>
      <p:sp>
        <p:nvSpPr>
          <p:cNvPr id="19" name="Text 16"/>
          <p:cNvSpPr/>
          <p:nvPr/>
        </p:nvSpPr>
        <p:spPr>
          <a:xfrm>
            <a:off x="4709160"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微信支付</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批量导入</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现金充值</a:t>
            </a:r>
            <a:endParaRPr lang="en-US" sz="1100" dirty="0"/>
          </a:p>
        </p:txBody>
      </p:sp>
      <p:sp>
        <p:nvSpPr>
          <p:cNvPr id="20" name="Shape 17"/>
          <p:cNvSpPr/>
          <p:nvPr/>
        </p:nvSpPr>
        <p:spPr>
          <a:xfrm>
            <a:off x="6007608" y="1417320"/>
            <a:ext cx="1298448" cy="228600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1" name="Shape 18"/>
          <p:cNvSpPr/>
          <p:nvPr/>
        </p:nvSpPr>
        <p:spPr>
          <a:xfrm>
            <a:off x="6007608" y="1417320"/>
            <a:ext cx="1298448" cy="36576"/>
          </a:xfrm>
          <a:prstGeom prst="rect">
            <a:avLst/>
          </a:prstGeom>
          <a:solidFill>
            <a:srgbClr val="2563EB"/>
          </a:solidFill>
          <a:ln/>
        </p:spPr>
      </p:sp>
      <p:sp>
        <p:nvSpPr>
          <p:cNvPr id="22" name="Text 19"/>
          <p:cNvSpPr/>
          <p:nvPr/>
        </p:nvSpPr>
        <p:spPr>
          <a:xfrm>
            <a:off x="6099048" y="1691640"/>
            <a:ext cx="1115568" cy="457200"/>
          </a:xfrm>
          <a:prstGeom prst="rect">
            <a:avLst/>
          </a:prstGeom>
          <a:noFill/>
          <a:ln/>
        </p:spPr>
        <p:txBody>
          <a:bodyPr wrap="square" lIns="0" tIns="0" rIns="0" bIns="0" rtlCol="0" anchor="ctr">
            <a:normAutofit/>
          </a:bodyPr>
          <a:lstStyle/>
          <a:p>
            <a:pPr algn="ctr" indent="0" marL="0">
              <a:buNone/>
            </a:pPr>
            <a:r>
              <a:rPr lang="en-US" sz="2000" b="1" dirty="0">
                <a:solidFill>
                  <a:srgbClr val="2563EB"/>
                </a:solidFill>
                <a:latin typeface="Songti SC" pitchFamily="34" charset="0"/>
                <a:ea typeface="Songti SC" pitchFamily="34" charset="-122"/>
                <a:cs typeface="Songti SC" pitchFamily="34" charset="-120"/>
              </a:rPr>
              <a:t>04</a:t>
            </a:r>
            <a:endParaRPr lang="en-US" sz="2000" dirty="0"/>
          </a:p>
        </p:txBody>
      </p:sp>
      <p:sp>
        <p:nvSpPr>
          <p:cNvPr id="23" name="Text 20"/>
          <p:cNvSpPr/>
          <p:nvPr/>
        </p:nvSpPr>
        <p:spPr>
          <a:xfrm>
            <a:off x="6099048" y="2057400"/>
            <a:ext cx="1115568" cy="411480"/>
          </a:xfrm>
          <a:prstGeom prst="rect">
            <a:avLst/>
          </a:prstGeom>
          <a:noFill/>
          <a:ln/>
        </p:spPr>
        <p:txBody>
          <a:bodyPr wrap="square" lIns="0" tIns="0" rIns="0" bIns="0" rtlCol="0" anchor="ctr">
            <a:normAutofit/>
          </a:bodyPr>
          <a:lstStyle/>
          <a:p>
            <a:pPr algn="ctr" indent="0" marL="0">
              <a:buNone/>
            </a:pPr>
            <a:r>
              <a:rPr lang="en-US" sz="1400" b="1" dirty="0">
                <a:solidFill>
                  <a:srgbClr val="1E293B"/>
                </a:solidFill>
                <a:latin typeface="PingFang SC" pitchFamily="34" charset="0"/>
                <a:ea typeface="PingFang SC" pitchFamily="34" charset="-122"/>
                <a:cs typeface="PingFang SC" pitchFamily="34" charset="-120"/>
              </a:rPr>
              <a:t>数据看板</a:t>
            </a:r>
            <a:endParaRPr lang="en-US" sz="1400" dirty="0"/>
          </a:p>
        </p:txBody>
      </p:sp>
      <p:sp>
        <p:nvSpPr>
          <p:cNvPr id="24" name="Text 21"/>
          <p:cNvSpPr/>
          <p:nvPr/>
        </p:nvSpPr>
        <p:spPr>
          <a:xfrm>
            <a:off x="6099048" y="2423160"/>
            <a:ext cx="1115568" cy="1097280"/>
          </a:xfrm>
          <a:prstGeom prst="rect">
            <a:avLst/>
          </a:prstGeom>
          <a:noFill/>
          <a:ln/>
        </p:spPr>
        <p:txBody>
          <a:bodyPr wrap="square" lIns="0" tIns="0" rIns="0" bIns="0" rtlCol="0" anchor="ctr">
            <a:normAutofit/>
          </a:bodyPr>
          <a:lstStyle/>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10大维度</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60秒刷新</a:t>
            </a:r>
            <a:endParaRPr lang="en-US" sz="1100" dirty="0"/>
          </a:p>
          <a:p>
            <a:pPr algn="ctr" indent="0" marL="0">
              <a:lnSpc>
                <a:spcPct val="160000"/>
              </a:lnSpc>
              <a:buNone/>
            </a:pPr>
            <a:r>
              <a:rPr lang="en-US" sz="1100" dirty="0">
                <a:solidFill>
                  <a:srgbClr val="475569"/>
                </a:solidFill>
                <a:latin typeface="PingFang SC" pitchFamily="34" charset="0"/>
                <a:ea typeface="PingFang SC" pitchFamily="34" charset="-122"/>
                <a:cs typeface="PingFang SC" pitchFamily="34" charset="-120"/>
              </a:rPr>
              <a:t>PDF打印</a:t>
            </a:r>
            <a:endParaRPr lang="en-US" sz="1100" dirty="0"/>
          </a:p>
        </p:txBody>
      </p:sp>
      <p:sp>
        <p:nvSpPr>
          <p:cNvPr id="25" name="Shape 22"/>
          <p:cNvSpPr/>
          <p:nvPr/>
        </p:nvSpPr>
        <p:spPr>
          <a:xfrm>
            <a:off x="0" y="4823460"/>
            <a:ext cx="9144000" cy="320040"/>
          </a:xfrm>
          <a:prstGeom prst="rect">
            <a:avLst/>
          </a:prstGeom>
          <a:solidFill>
            <a:srgbClr val="F1F5F9"/>
          </a:solidFill>
          <a:ln w="6350">
            <a:solidFill>
              <a:srgbClr val="E2E8F0"/>
            </a:solidFill>
            <a:prstDash val="solid"/>
          </a:ln>
        </p:spPr>
      </p:sp>
      <p:sp>
        <p:nvSpPr>
          <p:cNvPr id="26" name="Text 2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7" name="Text 2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6 / 18</a:t>
            </a:r>
            <a:endParaRPr lang="en-US" sz="10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双钱包账户管理</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功能一：校园钱包+生活钱包，限额管控</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双钱包体系</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校园钱包用于餐饮超市，生活钱包用于热水洗衣，资金隔离管理更安全</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限额管控</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支持日限额、周限额、月限额配置（-1为不限），超额自动拦截，家长放心</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批量操作</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Excel批量充值/退费（单次1000人），账户同步、启用/禁用，管理高效</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代付与签约</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生成代付链接支持复制分享，微信签约/解约管理，支付方式灵活</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饭卡无限额，学生乱花钱没人管。现在双钱包+日/周/月限额管控，超额自动拦截，消费安全有保障。</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7 / 18</a:t>
            </a:r>
            <a:endParaRPr lang="en-US" sz="10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全渠道消费记录</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功能二：刷脸刷卡扫码，多场景覆盖</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三种消费方式</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刷脸、刷卡、扫码三种方式，学生不用带现金和手机也能消费</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多场景覆盖</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餐饮（早中晚餐宵夜）、超市、洗衣、热水等多消费场景统一管理</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订单管理</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订单金额+补贴金额清晰分离，支持退款（已支付）和支付（未支付余额扣款）</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异常订单处理</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异常订单独立分类，当期和往期订单分开管理，90天查询窗口</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饭卡单一方式，丢卡补办繁琐。现在刷脸/刷卡/扫码三通道，微信K12+付款码+余额任选。</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8 / 18</a:t>
            </a:r>
            <a:endParaRPr lang="en-US" sz="10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充值与退款管理</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功能三：微信支付+批量导入，资金高效</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微信支付充值</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家长微信小程序在线充值，秒级到账，不用排队，支持校园钱包和生活钱包</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批量Excel导入</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财务Excel批量导入充值（单次1000人），开学季高效完成全校充值</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现金充值</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操作密码身份验证后现金充值，搜索学生→选择钱包→输入金额，留痕可查</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退款管理</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支持订单退款和充值退款，批量退款操作，退款记录可追溯</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现金充值排队，财务手工记账易出错。现在微信支付+批量Excel导入，秒级到账自动入账。</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9 / 18</a:t>
            </a:r>
            <a:endParaRPr lang="en-US" sz="10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10大数据看板</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功能四：多维分析，60秒准实时</a:t>
            </a:r>
            <a:endParaRPr lang="en-US" sz="1400" dirty="0"/>
          </a:p>
        </p:txBody>
      </p:sp>
      <p:sp>
        <p:nvSpPr>
          <p:cNvPr id="5" name="Shape 2"/>
          <p:cNvSpPr/>
          <p:nvPr/>
        </p:nvSpPr>
        <p:spPr>
          <a:xfrm>
            <a:off x="45720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457200" y="1371600"/>
            <a:ext cx="36576" cy="749808"/>
          </a:xfrm>
          <a:prstGeom prst="rect">
            <a:avLst/>
          </a:prstGeom>
          <a:solidFill>
            <a:srgbClr val="2563EB"/>
          </a:solidFill>
          <a:ln/>
        </p:spPr>
      </p:sp>
      <p:sp>
        <p:nvSpPr>
          <p:cNvPr id="7" name="Shape 4"/>
          <p:cNvSpPr/>
          <p:nvPr/>
        </p:nvSpPr>
        <p:spPr>
          <a:xfrm>
            <a:off x="640080" y="1645920"/>
            <a:ext cx="201168" cy="201168"/>
          </a:xfrm>
          <a:prstGeom prst="ellipse">
            <a:avLst/>
          </a:prstGeom>
          <a:solidFill>
            <a:srgbClr val="2563EB"/>
          </a:solidFill>
          <a:ln/>
        </p:spPr>
      </p:sp>
      <p:sp>
        <p:nvSpPr>
          <p:cNvPr id="8" name="Text 5"/>
          <p:cNvSpPr/>
          <p:nvPr/>
        </p:nvSpPr>
        <p:spPr>
          <a:xfrm>
            <a:off x="64008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1</a:t>
            </a:r>
            <a:endParaRPr lang="en-US" sz="1100" dirty="0"/>
          </a:p>
        </p:txBody>
      </p:sp>
      <p:sp>
        <p:nvSpPr>
          <p:cNvPr id="9" name="Text 6"/>
          <p:cNvSpPr/>
          <p:nvPr/>
        </p:nvSpPr>
        <p:spPr>
          <a:xfrm>
            <a:off x="96012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消费总览看板</a:t>
            </a:r>
            <a:endParaRPr lang="en-US" sz="1400" dirty="0"/>
          </a:p>
        </p:txBody>
      </p:sp>
      <p:sp>
        <p:nvSpPr>
          <p:cNvPr id="10" name="Text 7"/>
          <p:cNvSpPr/>
          <p:nvPr/>
        </p:nvSpPr>
        <p:spPr>
          <a:xfrm>
            <a:off x="96012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今日消费总额、订单数、补贴总额、充值总额，60秒自动刷新</a:t>
            </a:r>
            <a:endParaRPr lang="en-US" sz="1200" dirty="0"/>
          </a:p>
        </p:txBody>
      </p:sp>
      <p:sp>
        <p:nvSpPr>
          <p:cNvPr id="11" name="Shape 8"/>
          <p:cNvSpPr/>
          <p:nvPr/>
        </p:nvSpPr>
        <p:spPr>
          <a:xfrm>
            <a:off x="4663440" y="1371600"/>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2" name="Shape 9"/>
          <p:cNvSpPr/>
          <p:nvPr/>
        </p:nvSpPr>
        <p:spPr>
          <a:xfrm>
            <a:off x="4663440" y="1371600"/>
            <a:ext cx="36576" cy="749808"/>
          </a:xfrm>
          <a:prstGeom prst="rect">
            <a:avLst/>
          </a:prstGeom>
          <a:solidFill>
            <a:srgbClr val="2563EB"/>
          </a:solidFill>
          <a:ln/>
        </p:spPr>
      </p:sp>
      <p:sp>
        <p:nvSpPr>
          <p:cNvPr id="13" name="Shape 10"/>
          <p:cNvSpPr/>
          <p:nvPr/>
        </p:nvSpPr>
        <p:spPr>
          <a:xfrm>
            <a:off x="4846320" y="1645920"/>
            <a:ext cx="201168" cy="201168"/>
          </a:xfrm>
          <a:prstGeom prst="ellipse">
            <a:avLst/>
          </a:prstGeom>
          <a:solidFill>
            <a:srgbClr val="2563EB"/>
          </a:solidFill>
          <a:ln/>
        </p:spPr>
      </p:sp>
      <p:sp>
        <p:nvSpPr>
          <p:cNvPr id="14" name="Text 11"/>
          <p:cNvSpPr/>
          <p:nvPr/>
        </p:nvSpPr>
        <p:spPr>
          <a:xfrm>
            <a:off x="4846320" y="1645920"/>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2</a:t>
            </a:r>
            <a:endParaRPr lang="en-US" sz="1100" dirty="0"/>
          </a:p>
        </p:txBody>
      </p:sp>
      <p:sp>
        <p:nvSpPr>
          <p:cNvPr id="15" name="Text 12"/>
          <p:cNvSpPr/>
          <p:nvPr/>
        </p:nvSpPr>
        <p:spPr>
          <a:xfrm>
            <a:off x="5166360" y="1463040"/>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餐饮消费分析</a:t>
            </a:r>
            <a:endParaRPr lang="en-US" sz="1400" dirty="0"/>
          </a:p>
        </p:txBody>
      </p:sp>
      <p:sp>
        <p:nvSpPr>
          <p:cNvPr id="16" name="Text 13"/>
          <p:cNvSpPr/>
          <p:nvPr/>
        </p:nvSpPr>
        <p:spPr>
          <a:xfrm>
            <a:off x="5166360" y="1737360"/>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早中晚餐宵夜各餐次消费额与笔数，窗口消费TOP10柱状图</a:t>
            </a:r>
            <a:endParaRPr lang="en-US" sz="1200" dirty="0"/>
          </a:p>
        </p:txBody>
      </p:sp>
      <p:sp>
        <p:nvSpPr>
          <p:cNvPr id="17" name="Shape 14"/>
          <p:cNvSpPr/>
          <p:nvPr/>
        </p:nvSpPr>
        <p:spPr>
          <a:xfrm>
            <a:off x="45720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8" name="Shape 15"/>
          <p:cNvSpPr/>
          <p:nvPr/>
        </p:nvSpPr>
        <p:spPr>
          <a:xfrm>
            <a:off x="457200" y="2258568"/>
            <a:ext cx="36576" cy="749808"/>
          </a:xfrm>
          <a:prstGeom prst="rect">
            <a:avLst/>
          </a:prstGeom>
          <a:solidFill>
            <a:srgbClr val="2563EB"/>
          </a:solidFill>
          <a:ln/>
        </p:spPr>
      </p:sp>
      <p:sp>
        <p:nvSpPr>
          <p:cNvPr id="19" name="Shape 16"/>
          <p:cNvSpPr/>
          <p:nvPr/>
        </p:nvSpPr>
        <p:spPr>
          <a:xfrm>
            <a:off x="640080" y="2532888"/>
            <a:ext cx="201168" cy="201168"/>
          </a:xfrm>
          <a:prstGeom prst="ellipse">
            <a:avLst/>
          </a:prstGeom>
          <a:solidFill>
            <a:srgbClr val="2563EB"/>
          </a:solidFill>
          <a:ln/>
        </p:spPr>
      </p:sp>
      <p:sp>
        <p:nvSpPr>
          <p:cNvPr id="20" name="Text 17"/>
          <p:cNvSpPr/>
          <p:nvPr/>
        </p:nvSpPr>
        <p:spPr>
          <a:xfrm>
            <a:off x="64008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3</a:t>
            </a:r>
            <a:endParaRPr lang="en-US" sz="1100" dirty="0"/>
          </a:p>
        </p:txBody>
      </p:sp>
      <p:sp>
        <p:nvSpPr>
          <p:cNvPr id="21" name="Text 18"/>
          <p:cNvSpPr/>
          <p:nvPr/>
        </p:nvSpPr>
        <p:spPr>
          <a:xfrm>
            <a:off x="96012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财务对账看板</a:t>
            </a:r>
            <a:endParaRPr lang="en-US" sz="1400" dirty="0"/>
          </a:p>
        </p:txBody>
      </p:sp>
      <p:sp>
        <p:nvSpPr>
          <p:cNvPr id="22" name="Text 19"/>
          <p:cNvSpPr/>
          <p:nvPr/>
        </p:nvSpPr>
        <p:spPr>
          <a:xfrm>
            <a:off x="96012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充值总额、消费总额、退款总额、账户总结余，资金流向一目了然</a:t>
            </a:r>
            <a:endParaRPr lang="en-US" sz="1200" dirty="0"/>
          </a:p>
        </p:txBody>
      </p:sp>
      <p:sp>
        <p:nvSpPr>
          <p:cNvPr id="23" name="Shape 20"/>
          <p:cNvSpPr/>
          <p:nvPr/>
        </p:nvSpPr>
        <p:spPr>
          <a:xfrm>
            <a:off x="4663440" y="2258568"/>
            <a:ext cx="4023360" cy="749808"/>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24" name="Shape 21"/>
          <p:cNvSpPr/>
          <p:nvPr/>
        </p:nvSpPr>
        <p:spPr>
          <a:xfrm>
            <a:off x="4663440" y="2258568"/>
            <a:ext cx="36576" cy="749808"/>
          </a:xfrm>
          <a:prstGeom prst="rect">
            <a:avLst/>
          </a:prstGeom>
          <a:solidFill>
            <a:srgbClr val="2563EB"/>
          </a:solidFill>
          <a:ln/>
        </p:spPr>
      </p:sp>
      <p:sp>
        <p:nvSpPr>
          <p:cNvPr id="25" name="Shape 22"/>
          <p:cNvSpPr/>
          <p:nvPr/>
        </p:nvSpPr>
        <p:spPr>
          <a:xfrm>
            <a:off x="4846320" y="2532888"/>
            <a:ext cx="201168" cy="201168"/>
          </a:xfrm>
          <a:prstGeom prst="ellipse">
            <a:avLst/>
          </a:prstGeom>
          <a:solidFill>
            <a:srgbClr val="2563EB"/>
          </a:solidFill>
          <a:ln/>
        </p:spPr>
      </p:sp>
      <p:sp>
        <p:nvSpPr>
          <p:cNvPr id="26" name="Text 23"/>
          <p:cNvSpPr/>
          <p:nvPr/>
        </p:nvSpPr>
        <p:spPr>
          <a:xfrm>
            <a:off x="4846320" y="2532888"/>
            <a:ext cx="201168" cy="201168"/>
          </a:xfrm>
          <a:prstGeom prst="rect">
            <a:avLst/>
          </a:prstGeom>
          <a:noFill/>
          <a:ln/>
        </p:spPr>
        <p:txBody>
          <a:bodyPr wrap="square" lIns="0" tIns="0" rIns="0" bIns="0" rtlCol="0" anchor="ctr">
            <a:normAutofit/>
          </a:bodyPr>
          <a:lstStyle/>
          <a:p>
            <a:pPr algn="ctr" indent="0" marL="0">
              <a:buNone/>
            </a:pPr>
            <a:r>
              <a:rPr lang="en-US" sz="1100" b="1" dirty="0">
                <a:solidFill>
                  <a:srgbClr val="FFFFFF"/>
                </a:solidFill>
                <a:latin typeface="PingFang SC" pitchFamily="34" charset="0"/>
                <a:ea typeface="PingFang SC" pitchFamily="34" charset="-122"/>
                <a:cs typeface="PingFang SC" pitchFamily="34" charset="-120"/>
              </a:rPr>
              <a:t>4</a:t>
            </a:r>
            <a:endParaRPr lang="en-US" sz="1100" dirty="0"/>
          </a:p>
        </p:txBody>
      </p:sp>
      <p:sp>
        <p:nvSpPr>
          <p:cNvPr id="27" name="Text 24"/>
          <p:cNvSpPr/>
          <p:nvPr/>
        </p:nvSpPr>
        <p:spPr>
          <a:xfrm>
            <a:off x="5166360" y="2350008"/>
            <a:ext cx="3291840" cy="274320"/>
          </a:xfrm>
          <a:prstGeom prst="rect">
            <a:avLst/>
          </a:prstGeom>
          <a:noFill/>
          <a:ln/>
        </p:spPr>
        <p:txBody>
          <a:bodyPr wrap="square" lIns="0" tIns="0" rIns="0" bIns="0" rtlCol="0" anchor="ctr">
            <a:normAutofit/>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微信商户统计</a:t>
            </a:r>
            <a:endParaRPr lang="en-US" sz="1400" dirty="0"/>
          </a:p>
        </p:txBody>
      </p:sp>
      <p:sp>
        <p:nvSpPr>
          <p:cNvPr id="28" name="Text 25"/>
          <p:cNvSpPr/>
          <p:nvPr/>
        </p:nvSpPr>
        <p:spPr>
          <a:xfrm>
            <a:off x="5166360" y="2624328"/>
            <a:ext cx="3291840" cy="320040"/>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微信充值/K12消费/付款码收入与退款统计，入账金额自动核算，支持PDF打印</a:t>
            </a:r>
            <a:endParaRPr lang="en-US" sz="1200" dirty="0"/>
          </a:p>
        </p:txBody>
      </p:sp>
      <p:sp>
        <p:nvSpPr>
          <p:cNvPr id="29" name="Shape 26"/>
          <p:cNvSpPr/>
          <p:nvPr/>
        </p:nvSpPr>
        <p:spPr>
          <a:xfrm>
            <a:off x="457200" y="3337560"/>
            <a:ext cx="8229600" cy="457200"/>
          </a:xfrm>
          <a:prstGeom prst="rect">
            <a:avLst/>
          </a:prstGeom>
          <a:solidFill>
            <a:srgbClr val="F1F5F9"/>
          </a:solidFill>
          <a:ln w="12700">
            <a:solidFill>
              <a:srgbClr val="E2E8F0"/>
            </a:solidFill>
            <a:prstDash val="solid"/>
          </a:ln>
        </p:spPr>
      </p:sp>
      <p:sp>
        <p:nvSpPr>
          <p:cNvPr id="30" name="Text 27"/>
          <p:cNvSpPr/>
          <p:nvPr/>
        </p:nvSpPr>
        <p:spPr>
          <a:xfrm>
            <a:off x="640080" y="3383280"/>
            <a:ext cx="7863840" cy="365760"/>
          </a:xfrm>
          <a:prstGeom prst="rect">
            <a:avLst/>
          </a:prstGeom>
          <a:noFill/>
          <a:ln/>
        </p:spPr>
        <p:txBody>
          <a:bodyPr wrap="square" lIns="0" tIns="0" rIns="0" bIns="0" rtlCol="0" anchor="ctr">
            <a:normAutofit/>
          </a:bodyPr>
          <a:lstStyle/>
          <a:p>
            <a:pPr indent="0" marL="0">
              <a:buNone/>
            </a:pPr>
            <a:r>
              <a:rPr lang="en-US" sz="1300" b="1" dirty="0">
                <a:solidFill>
                  <a:srgbClr val="1E293B"/>
                </a:solidFill>
                <a:latin typeface="PingFang SC" pitchFamily="34" charset="0"/>
                <a:ea typeface="PingFang SC" pitchFamily="34" charset="-122"/>
                <a:cs typeface="PingFang SC" pitchFamily="34" charset="-120"/>
              </a:rPr>
              <a:t>解决的问题：</a:t>
            </a:r>
            <a:pPr indent="0" marL="0">
              <a:buNone/>
            </a:pPr>
            <a:r>
              <a:rPr lang="en-US" sz="1300" dirty="0">
                <a:solidFill>
                  <a:srgbClr val="475569"/>
                </a:solidFill>
                <a:latin typeface="PingFang SC" pitchFamily="34" charset="0"/>
                <a:ea typeface="PingFang SC" pitchFamily="34" charset="-122"/>
                <a:cs typeface="PingFang SC" pitchFamily="34" charset="-120"/>
              </a:rPr>
              <a:t>月底手工汇总Excel对账耗时数天。现在10大看板准实时呈现，60秒刷新，PDF一键打印。</a:t>
            </a:r>
            <a:endParaRPr lang="en-US" sz="1300" dirty="0"/>
          </a:p>
        </p:txBody>
      </p:sp>
      <p:sp>
        <p:nvSpPr>
          <p:cNvPr id="31" name="Shape 28"/>
          <p:cNvSpPr/>
          <p:nvPr/>
        </p:nvSpPr>
        <p:spPr>
          <a:xfrm>
            <a:off x="0" y="4823460"/>
            <a:ext cx="9144000" cy="320040"/>
          </a:xfrm>
          <a:prstGeom prst="rect">
            <a:avLst/>
          </a:prstGeom>
          <a:solidFill>
            <a:srgbClr val="F1F5F9"/>
          </a:solidFill>
          <a:ln w="6350">
            <a:solidFill>
              <a:srgbClr val="E2E8F0"/>
            </a:solidFill>
            <a:prstDash val="solid"/>
          </a:ln>
        </p:spPr>
      </p:sp>
      <p:sp>
        <p:nvSpPr>
          <p:cNvPr id="32" name="Text 29"/>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33" name="Text 30"/>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10 / 18</a:t>
            </a:r>
            <a:endParaRPr lang="en-US" sz="10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03</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典型应用场景</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两个真实场景走一遍流程</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11 / 18</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8FAFC"/>
        </a:solidFill>
      </p:bgPr>
    </p:bg>
    <p:spTree>
      <p:nvGrpSpPr>
        <p:cNvPr id="1" name=""/>
        <p:cNvGrpSpPr/>
        <p:nvPr/>
      </p:nvGrpSpPr>
      <p:grpSpPr>
        <a:xfrm>
          <a:off x="0" y="0"/>
          <a:ext cx="0" cy="0"/>
          <a:chOff x="0" y="0"/>
          <a:chExt cx="0" cy="0"/>
        </a:xfrm>
      </p:grpSpPr>
      <p:sp>
        <p:nvSpPr>
          <p:cNvPr id="3" name="Shape 0"/>
          <p:cNvSpPr/>
          <p:nvPr/>
        </p:nvSpPr>
        <p:spPr>
          <a:xfrm>
            <a:off x="457200" y="320040"/>
            <a:ext cx="1097280" cy="320040"/>
          </a:xfrm>
          <a:prstGeom prst="roundRect">
            <a:avLst>
              <a:gd name="adj" fmla="val 142857"/>
            </a:avLst>
          </a:prstGeom>
          <a:solidFill>
            <a:srgbClr val="2563EB"/>
          </a:solidFill>
          <a:ln/>
        </p:spPr>
      </p:sp>
      <p:sp>
        <p:nvSpPr>
          <p:cNvPr id="4" name="Text 1"/>
          <p:cNvSpPr/>
          <p:nvPr/>
        </p:nvSpPr>
        <p:spPr>
          <a:xfrm>
            <a:off x="457200" y="320040"/>
            <a:ext cx="1097280" cy="320040"/>
          </a:xfrm>
          <a:prstGeom prst="rect">
            <a:avLst/>
          </a:prstGeom>
          <a:noFill/>
          <a:ln/>
        </p:spPr>
        <p:txBody>
          <a:bodyPr wrap="square" lIns="0" tIns="0" rIns="0" bIns="0" rtlCol="0" anchor="ctr">
            <a:normAutofit/>
          </a:bodyPr>
          <a:lstStyle/>
          <a:p>
            <a:pPr algn="ctr" indent="0" marL="0">
              <a:buNone/>
            </a:pPr>
            <a:r>
              <a:rPr lang="en-US" sz="1200" b="1" dirty="0">
                <a:solidFill>
                  <a:srgbClr val="FFFFFF"/>
                </a:solidFill>
                <a:latin typeface="PingFang SC" pitchFamily="34" charset="0"/>
                <a:ea typeface="PingFang SC" pitchFamily="34" charset="-122"/>
                <a:cs typeface="PingFang SC" pitchFamily="34" charset="-120"/>
              </a:rPr>
              <a:t>开学场景</a:t>
            </a:r>
            <a:endParaRPr lang="en-US" sz="1200" dirty="0"/>
          </a:p>
        </p:txBody>
      </p:sp>
      <p:sp>
        <p:nvSpPr>
          <p:cNvPr id="5" name="Text 2"/>
          <p:cNvSpPr/>
          <p:nvPr/>
        </p:nvSpPr>
        <p:spPr>
          <a:xfrm>
            <a:off x="1691640" y="274320"/>
            <a:ext cx="5486400" cy="411480"/>
          </a:xfrm>
          <a:prstGeom prst="rect">
            <a:avLst/>
          </a:prstGeom>
          <a:noFill/>
          <a:ln/>
        </p:spPr>
        <p:txBody>
          <a:bodyPr wrap="square" lIns="0" tIns="0" rIns="0" bIns="0" rtlCol="0" anchor="ctr">
            <a:normAutofit/>
          </a:bodyPr>
          <a:lstStyle/>
          <a:p>
            <a:pPr indent="0" marL="0">
              <a:buNone/>
            </a:pPr>
            <a:r>
              <a:rPr lang="en-US" sz="2400" b="1" spc="150" kern="0" dirty="0">
                <a:solidFill>
                  <a:srgbClr val="1E293B"/>
                </a:solidFill>
                <a:latin typeface="Songti SC" pitchFamily="34" charset="0"/>
                <a:ea typeface="Songti SC" pitchFamily="34" charset="-122"/>
                <a:cs typeface="Songti SC" pitchFamily="34" charset="-120"/>
              </a:rPr>
              <a:t>场景一：开学季批量充值与账户初始化</a:t>
            </a:r>
            <a:endParaRPr lang="en-US" sz="2400" dirty="0"/>
          </a:p>
        </p:txBody>
      </p:sp>
      <p:sp>
        <p:nvSpPr>
          <p:cNvPr id="6" name="Shape 3"/>
          <p:cNvSpPr/>
          <p:nvPr/>
        </p:nvSpPr>
        <p:spPr>
          <a:xfrm>
            <a:off x="45720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7" name="Shape 4"/>
          <p:cNvSpPr/>
          <p:nvPr/>
        </p:nvSpPr>
        <p:spPr>
          <a:xfrm>
            <a:off x="457200" y="1005840"/>
            <a:ext cx="36576" cy="1645920"/>
          </a:xfrm>
          <a:prstGeom prst="rect">
            <a:avLst/>
          </a:prstGeom>
          <a:solidFill>
            <a:srgbClr val="DC2626"/>
          </a:solidFill>
          <a:ln/>
        </p:spPr>
      </p:sp>
      <p:sp>
        <p:nvSpPr>
          <p:cNvPr id="8" name="Text 5"/>
          <p:cNvSpPr/>
          <p:nvPr/>
        </p:nvSpPr>
        <p:spPr>
          <a:xfrm>
            <a:off x="68580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DC2626"/>
                </a:solidFill>
                <a:latin typeface="PingFang SC" pitchFamily="34" charset="0"/>
                <a:ea typeface="PingFang SC" pitchFamily="34" charset="-122"/>
                <a:cs typeface="PingFang SC" pitchFamily="34" charset="-120"/>
              </a:rPr>
              <a:t>以前怎么做</a:t>
            </a:r>
            <a:endParaRPr lang="en-US" sz="1500" dirty="0"/>
          </a:p>
        </p:txBody>
      </p:sp>
      <p:sp>
        <p:nvSpPr>
          <p:cNvPr id="9" name="Text 6"/>
          <p:cNvSpPr/>
          <p:nvPr/>
        </p:nvSpPr>
        <p:spPr>
          <a:xfrm>
            <a:off x="68580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学生带现金排队充值，财务手工记账</a:t>
            </a:r>
            <a:endParaRPr lang="en-US" sz="1200" dirty="0"/>
          </a:p>
        </p:txBody>
      </p:sp>
      <p:sp>
        <p:nvSpPr>
          <p:cNvPr id="10" name="Text 7"/>
          <p:cNvSpPr/>
          <p:nvPr/>
        </p:nvSpPr>
        <p:spPr>
          <a:xfrm>
            <a:off x="68580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2000人充值要排3天队</a:t>
            </a:r>
            <a:endParaRPr lang="en-US" sz="1200" dirty="0"/>
          </a:p>
        </p:txBody>
      </p:sp>
      <p:sp>
        <p:nvSpPr>
          <p:cNvPr id="11" name="Text 8"/>
          <p:cNvSpPr/>
          <p:nvPr/>
        </p:nvSpPr>
        <p:spPr>
          <a:xfrm>
            <a:off x="68580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现金找零纠纷，出错难追</a:t>
            </a:r>
            <a:endParaRPr lang="en-US" sz="1200" dirty="0"/>
          </a:p>
        </p:txBody>
      </p:sp>
      <p:sp>
        <p:nvSpPr>
          <p:cNvPr id="12" name="Text 9"/>
          <p:cNvSpPr/>
          <p:nvPr/>
        </p:nvSpPr>
        <p:spPr>
          <a:xfrm>
            <a:off x="68580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限额靠人工核查，学生乱花钱</a:t>
            </a:r>
            <a:endParaRPr lang="en-US" sz="1200" dirty="0"/>
          </a:p>
        </p:txBody>
      </p:sp>
      <p:sp>
        <p:nvSpPr>
          <p:cNvPr id="13" name="Shape 10"/>
          <p:cNvSpPr/>
          <p:nvPr/>
        </p:nvSpPr>
        <p:spPr>
          <a:xfrm>
            <a:off x="466344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4" name="Shape 11"/>
          <p:cNvSpPr/>
          <p:nvPr/>
        </p:nvSpPr>
        <p:spPr>
          <a:xfrm>
            <a:off x="4663440" y="1005840"/>
            <a:ext cx="36576" cy="1645920"/>
          </a:xfrm>
          <a:prstGeom prst="rect">
            <a:avLst/>
          </a:prstGeom>
          <a:solidFill>
            <a:srgbClr val="059669"/>
          </a:solidFill>
          <a:ln/>
        </p:spPr>
      </p:sp>
      <p:sp>
        <p:nvSpPr>
          <p:cNvPr id="15" name="Text 12"/>
          <p:cNvSpPr/>
          <p:nvPr/>
        </p:nvSpPr>
        <p:spPr>
          <a:xfrm>
            <a:off x="489204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059669"/>
                </a:solidFill>
                <a:latin typeface="PingFang SC" pitchFamily="34" charset="0"/>
                <a:ea typeface="PingFang SC" pitchFamily="34" charset="-122"/>
                <a:cs typeface="PingFang SC" pitchFamily="34" charset="-120"/>
              </a:rPr>
              <a:t>现在怎么做</a:t>
            </a:r>
            <a:endParaRPr lang="en-US" sz="1500" dirty="0"/>
          </a:p>
        </p:txBody>
      </p:sp>
      <p:sp>
        <p:nvSpPr>
          <p:cNvPr id="16" name="Text 13"/>
          <p:cNvSpPr/>
          <p:nvPr/>
        </p:nvSpPr>
        <p:spPr>
          <a:xfrm>
            <a:off x="489204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财务Excel批量导入，1000人/次秒级到账</a:t>
            </a:r>
            <a:endParaRPr lang="en-US" sz="1200" dirty="0"/>
          </a:p>
        </p:txBody>
      </p:sp>
      <p:sp>
        <p:nvSpPr>
          <p:cNvPr id="17" name="Text 14"/>
          <p:cNvSpPr/>
          <p:nvPr/>
        </p:nvSpPr>
        <p:spPr>
          <a:xfrm>
            <a:off x="489204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配置年级日限额（如50元/日）</a:t>
            </a:r>
            <a:endParaRPr lang="en-US" sz="1200" dirty="0"/>
          </a:p>
        </p:txBody>
      </p:sp>
      <p:sp>
        <p:nvSpPr>
          <p:cNvPr id="18" name="Text 15"/>
          <p:cNvSpPr/>
          <p:nvPr/>
        </p:nvSpPr>
        <p:spPr>
          <a:xfrm>
            <a:off x="489204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家长微信小程序在线充值补充</a:t>
            </a:r>
            <a:endParaRPr lang="en-US" sz="1200" dirty="0"/>
          </a:p>
        </p:txBody>
      </p:sp>
      <p:sp>
        <p:nvSpPr>
          <p:cNvPr id="19" name="Text 16"/>
          <p:cNvSpPr/>
          <p:nvPr/>
        </p:nvSpPr>
        <p:spPr>
          <a:xfrm>
            <a:off x="489204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消费总览看板60秒刷新实时监控</a:t>
            </a:r>
            <a:endParaRPr lang="en-US" sz="1200" dirty="0"/>
          </a:p>
        </p:txBody>
      </p:sp>
      <p:sp>
        <p:nvSpPr>
          <p:cNvPr id="20" name="Shape 17"/>
          <p:cNvSpPr/>
          <p:nvPr/>
        </p:nvSpPr>
        <p:spPr>
          <a:xfrm>
            <a:off x="457200" y="2926080"/>
            <a:ext cx="8229600" cy="502920"/>
          </a:xfrm>
          <a:prstGeom prst="rect">
            <a:avLst/>
          </a:prstGeom>
          <a:solidFill>
            <a:srgbClr val="F0FDF4"/>
          </a:solidFill>
          <a:ln w="12700">
            <a:solidFill>
              <a:srgbClr val="BBF7D0"/>
            </a:solidFill>
            <a:prstDash val="solid"/>
          </a:ln>
        </p:spPr>
      </p:sp>
      <p:sp>
        <p:nvSpPr>
          <p:cNvPr id="21" name="Text 18"/>
          <p:cNvSpPr/>
          <p:nvPr/>
        </p:nvSpPr>
        <p:spPr>
          <a:xfrm>
            <a:off x="640080" y="2971800"/>
            <a:ext cx="7863840" cy="411480"/>
          </a:xfrm>
          <a:prstGeom prst="rect">
            <a:avLst/>
          </a:prstGeom>
          <a:noFill/>
          <a:ln/>
        </p:spPr>
        <p:txBody>
          <a:bodyPr wrap="square" lIns="0" tIns="0" rIns="0" bIns="0" rtlCol="0" anchor="ctr">
            <a:normAutofit/>
          </a:bodyPr>
          <a:lstStyle/>
          <a:p>
            <a:pPr indent="0" marL="0">
              <a:buNone/>
            </a:pPr>
            <a:r>
              <a:rPr lang="en-US" sz="1300" b="1" dirty="0">
                <a:solidFill>
                  <a:srgbClr val="059669"/>
                </a:solidFill>
                <a:latin typeface="PingFang SC" pitchFamily="34" charset="0"/>
                <a:ea typeface="PingFang SC" pitchFamily="34" charset="-122"/>
                <a:cs typeface="PingFang SC" pitchFamily="34" charset="-120"/>
              </a:rPr>
              <a:t>效果：</a:t>
            </a:r>
            <a:pPr indent="0" marL="0">
              <a:buNone/>
            </a:pPr>
            <a:r>
              <a:rPr lang="en-US" sz="1300" dirty="0">
                <a:solidFill>
                  <a:srgbClr val="475569"/>
                </a:solidFill>
                <a:latin typeface="PingFang SC" pitchFamily="34" charset="0"/>
                <a:ea typeface="PingFang SC" pitchFamily="34" charset="-122"/>
                <a:cs typeface="PingFang SC" pitchFamily="34" charset="-120"/>
              </a:rPr>
              <a:t>充值从排队3天缩短到批量导入几小时，限额自动管控，家长不用送现金到校。资金安全有保障。</a:t>
            </a:r>
            <a:endParaRPr lang="en-US" sz="1300" dirty="0"/>
          </a:p>
        </p:txBody>
      </p:sp>
      <p:sp>
        <p:nvSpPr>
          <p:cNvPr id="22" name="Shape 19"/>
          <p:cNvSpPr/>
          <p:nvPr/>
        </p:nvSpPr>
        <p:spPr>
          <a:xfrm>
            <a:off x="0" y="4823460"/>
            <a:ext cx="9144000" cy="320040"/>
          </a:xfrm>
          <a:prstGeom prst="rect">
            <a:avLst/>
          </a:prstGeom>
          <a:solidFill>
            <a:srgbClr val="F1F5F9"/>
          </a:solidFill>
          <a:ln w="6350">
            <a:solidFill>
              <a:srgbClr val="E2E8F0"/>
            </a:solidFill>
            <a:prstDash val="solid"/>
          </a:ln>
        </p:spPr>
      </p:sp>
      <p:sp>
        <p:nvSpPr>
          <p:cNvPr id="23" name="Text 20"/>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4" name="Text 21"/>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12 / 18</a:t>
            </a:r>
            <a:endParaRPr lang="en-US" sz="10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8FAFC"/>
        </a:solidFill>
      </p:bgPr>
    </p:bg>
    <p:spTree>
      <p:nvGrpSpPr>
        <p:cNvPr id="1" name=""/>
        <p:cNvGrpSpPr/>
        <p:nvPr/>
      </p:nvGrpSpPr>
      <p:grpSpPr>
        <a:xfrm>
          <a:off x="0" y="0"/>
          <a:ext cx="0" cy="0"/>
          <a:chOff x="0" y="0"/>
          <a:chExt cx="0" cy="0"/>
        </a:xfrm>
      </p:grpSpPr>
      <p:sp>
        <p:nvSpPr>
          <p:cNvPr id="3" name="Shape 0"/>
          <p:cNvSpPr/>
          <p:nvPr/>
        </p:nvSpPr>
        <p:spPr>
          <a:xfrm>
            <a:off x="457200" y="320040"/>
            <a:ext cx="1097280" cy="320040"/>
          </a:xfrm>
          <a:prstGeom prst="roundRect">
            <a:avLst>
              <a:gd name="adj" fmla="val 142857"/>
            </a:avLst>
          </a:prstGeom>
          <a:solidFill>
            <a:srgbClr val="D97706"/>
          </a:solidFill>
          <a:ln/>
        </p:spPr>
      </p:sp>
      <p:sp>
        <p:nvSpPr>
          <p:cNvPr id="4" name="Text 1"/>
          <p:cNvSpPr/>
          <p:nvPr/>
        </p:nvSpPr>
        <p:spPr>
          <a:xfrm>
            <a:off x="457200" y="320040"/>
            <a:ext cx="1097280" cy="320040"/>
          </a:xfrm>
          <a:prstGeom prst="rect">
            <a:avLst/>
          </a:prstGeom>
          <a:noFill/>
          <a:ln/>
        </p:spPr>
        <p:txBody>
          <a:bodyPr wrap="square" lIns="0" tIns="0" rIns="0" bIns="0" rtlCol="0" anchor="ctr">
            <a:normAutofit/>
          </a:bodyPr>
          <a:lstStyle/>
          <a:p>
            <a:pPr algn="ctr" indent="0" marL="0">
              <a:buNone/>
            </a:pPr>
            <a:r>
              <a:rPr lang="en-US" sz="1200" b="1" dirty="0">
                <a:solidFill>
                  <a:srgbClr val="FFFFFF"/>
                </a:solidFill>
                <a:latin typeface="PingFang SC" pitchFamily="34" charset="0"/>
                <a:ea typeface="PingFang SC" pitchFamily="34" charset="-122"/>
                <a:cs typeface="PingFang SC" pitchFamily="34" charset="-120"/>
              </a:rPr>
              <a:t>管理场景</a:t>
            </a:r>
            <a:endParaRPr lang="en-US" sz="1200" dirty="0"/>
          </a:p>
        </p:txBody>
      </p:sp>
      <p:sp>
        <p:nvSpPr>
          <p:cNvPr id="5" name="Text 2"/>
          <p:cNvSpPr/>
          <p:nvPr/>
        </p:nvSpPr>
        <p:spPr>
          <a:xfrm>
            <a:off x="1691640" y="274320"/>
            <a:ext cx="5486400" cy="411480"/>
          </a:xfrm>
          <a:prstGeom prst="rect">
            <a:avLst/>
          </a:prstGeom>
          <a:noFill/>
          <a:ln/>
        </p:spPr>
        <p:txBody>
          <a:bodyPr wrap="square" lIns="0" tIns="0" rIns="0" bIns="0" rtlCol="0" anchor="ctr">
            <a:normAutofit/>
          </a:bodyPr>
          <a:lstStyle/>
          <a:p>
            <a:pPr indent="0" marL="0">
              <a:buNone/>
            </a:pPr>
            <a:r>
              <a:rPr lang="en-US" sz="2400" b="1" spc="150" kern="0" dirty="0">
                <a:solidFill>
                  <a:srgbClr val="1E293B"/>
                </a:solidFill>
                <a:latin typeface="Songti SC" pitchFamily="34" charset="0"/>
                <a:ea typeface="Songti SC" pitchFamily="34" charset="-122"/>
                <a:cs typeface="Songti SC" pitchFamily="34" charset="-120"/>
              </a:rPr>
              <a:t>场景二：食堂运营分析与月末对账</a:t>
            </a:r>
            <a:endParaRPr lang="en-US" sz="2400" dirty="0"/>
          </a:p>
        </p:txBody>
      </p:sp>
      <p:sp>
        <p:nvSpPr>
          <p:cNvPr id="6" name="Shape 3"/>
          <p:cNvSpPr/>
          <p:nvPr/>
        </p:nvSpPr>
        <p:spPr>
          <a:xfrm>
            <a:off x="45720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7" name="Shape 4"/>
          <p:cNvSpPr/>
          <p:nvPr/>
        </p:nvSpPr>
        <p:spPr>
          <a:xfrm>
            <a:off x="457200" y="1005840"/>
            <a:ext cx="36576" cy="1645920"/>
          </a:xfrm>
          <a:prstGeom prst="rect">
            <a:avLst/>
          </a:prstGeom>
          <a:solidFill>
            <a:srgbClr val="DC2626"/>
          </a:solidFill>
          <a:ln/>
        </p:spPr>
      </p:sp>
      <p:sp>
        <p:nvSpPr>
          <p:cNvPr id="8" name="Text 5"/>
          <p:cNvSpPr/>
          <p:nvPr/>
        </p:nvSpPr>
        <p:spPr>
          <a:xfrm>
            <a:off x="68580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DC2626"/>
                </a:solidFill>
                <a:latin typeface="PingFang SC" pitchFamily="34" charset="0"/>
                <a:ea typeface="PingFang SC" pitchFamily="34" charset="-122"/>
                <a:cs typeface="PingFang SC" pitchFamily="34" charset="-120"/>
              </a:rPr>
              <a:t>以前怎么做</a:t>
            </a:r>
            <a:endParaRPr lang="en-US" sz="1500" dirty="0"/>
          </a:p>
        </p:txBody>
      </p:sp>
      <p:sp>
        <p:nvSpPr>
          <p:cNvPr id="9" name="Text 6"/>
          <p:cNvSpPr/>
          <p:nvPr/>
        </p:nvSpPr>
        <p:spPr>
          <a:xfrm>
            <a:off x="68580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月底手工汇总Excel对账耗时数天</a:t>
            </a:r>
            <a:endParaRPr lang="en-US" sz="1200" dirty="0"/>
          </a:p>
        </p:txBody>
      </p:sp>
      <p:sp>
        <p:nvSpPr>
          <p:cNvPr id="10" name="Text 7"/>
          <p:cNvSpPr/>
          <p:nvPr/>
        </p:nvSpPr>
        <p:spPr>
          <a:xfrm>
            <a:off x="68580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微信商户后台与校园账本分离</a:t>
            </a:r>
            <a:endParaRPr lang="en-US" sz="1200" dirty="0"/>
          </a:p>
        </p:txBody>
      </p:sp>
      <p:sp>
        <p:nvSpPr>
          <p:cNvPr id="11" name="Text 8"/>
          <p:cNvSpPr/>
          <p:nvPr/>
        </p:nvSpPr>
        <p:spPr>
          <a:xfrm>
            <a:off x="68580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无法分析各窗口消费情况</a:t>
            </a:r>
            <a:endParaRPr lang="en-US" sz="1200" dirty="0"/>
          </a:p>
        </p:txBody>
      </p:sp>
      <p:sp>
        <p:nvSpPr>
          <p:cNvPr id="12" name="Text 9"/>
          <p:cNvSpPr/>
          <p:nvPr/>
        </p:nvSpPr>
        <p:spPr>
          <a:xfrm>
            <a:off x="68580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对账出错难追查</a:t>
            </a:r>
            <a:endParaRPr lang="en-US" sz="1200" dirty="0"/>
          </a:p>
        </p:txBody>
      </p:sp>
      <p:sp>
        <p:nvSpPr>
          <p:cNvPr id="13" name="Shape 10"/>
          <p:cNvSpPr/>
          <p:nvPr/>
        </p:nvSpPr>
        <p:spPr>
          <a:xfrm>
            <a:off x="4663440" y="1005840"/>
            <a:ext cx="4023360" cy="164592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4" name="Shape 11"/>
          <p:cNvSpPr/>
          <p:nvPr/>
        </p:nvSpPr>
        <p:spPr>
          <a:xfrm>
            <a:off x="4663440" y="1005840"/>
            <a:ext cx="36576" cy="1645920"/>
          </a:xfrm>
          <a:prstGeom prst="rect">
            <a:avLst/>
          </a:prstGeom>
          <a:solidFill>
            <a:srgbClr val="059669"/>
          </a:solidFill>
          <a:ln/>
        </p:spPr>
      </p:sp>
      <p:sp>
        <p:nvSpPr>
          <p:cNvPr id="15" name="Text 12"/>
          <p:cNvSpPr/>
          <p:nvPr/>
        </p:nvSpPr>
        <p:spPr>
          <a:xfrm>
            <a:off x="4892040" y="1143000"/>
            <a:ext cx="3566160" cy="274320"/>
          </a:xfrm>
          <a:prstGeom prst="rect">
            <a:avLst/>
          </a:prstGeom>
          <a:noFill/>
          <a:ln/>
        </p:spPr>
        <p:txBody>
          <a:bodyPr wrap="square" lIns="0" tIns="0" rIns="0" bIns="0" rtlCol="0" anchor="ctr">
            <a:normAutofit/>
          </a:bodyPr>
          <a:lstStyle/>
          <a:p>
            <a:pPr indent="0" marL="0">
              <a:buNone/>
            </a:pPr>
            <a:r>
              <a:rPr lang="en-US" sz="1500" b="1" dirty="0">
                <a:solidFill>
                  <a:srgbClr val="059669"/>
                </a:solidFill>
                <a:latin typeface="PingFang SC" pitchFamily="34" charset="0"/>
                <a:ea typeface="PingFang SC" pitchFamily="34" charset="-122"/>
                <a:cs typeface="PingFang SC" pitchFamily="34" charset="-120"/>
              </a:rPr>
              <a:t>现在怎么做</a:t>
            </a:r>
            <a:endParaRPr lang="en-US" sz="1500" dirty="0"/>
          </a:p>
        </p:txBody>
      </p:sp>
      <p:sp>
        <p:nvSpPr>
          <p:cNvPr id="16" name="Text 13"/>
          <p:cNvSpPr/>
          <p:nvPr/>
        </p:nvSpPr>
        <p:spPr>
          <a:xfrm>
            <a:off x="4892040" y="146304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餐饮消费分析查看各餐次消费额与笔数</a:t>
            </a:r>
            <a:endParaRPr lang="en-US" sz="1200" dirty="0"/>
          </a:p>
        </p:txBody>
      </p:sp>
      <p:sp>
        <p:nvSpPr>
          <p:cNvPr id="17" name="Text 14"/>
          <p:cNvSpPr/>
          <p:nvPr/>
        </p:nvSpPr>
        <p:spPr>
          <a:xfrm>
            <a:off x="4892040" y="173736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窗口消费TOP10识别热门窗口</a:t>
            </a:r>
            <a:endParaRPr lang="en-US" sz="1200" dirty="0"/>
          </a:p>
        </p:txBody>
      </p:sp>
      <p:sp>
        <p:nvSpPr>
          <p:cNvPr id="18" name="Text 15"/>
          <p:cNvSpPr/>
          <p:nvPr/>
        </p:nvSpPr>
        <p:spPr>
          <a:xfrm>
            <a:off x="4892040" y="201168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微信商户统计自动核算入账金额</a:t>
            </a:r>
            <a:endParaRPr lang="en-US" sz="1200" dirty="0"/>
          </a:p>
        </p:txBody>
      </p:sp>
      <p:sp>
        <p:nvSpPr>
          <p:cNvPr id="19" name="Text 16"/>
          <p:cNvSpPr/>
          <p:nvPr/>
        </p:nvSpPr>
        <p:spPr>
          <a:xfrm>
            <a:off x="4892040" y="2286000"/>
            <a:ext cx="3566160" cy="256032"/>
          </a:xfrm>
          <a:prstGeom prst="rect">
            <a:avLst/>
          </a:prstGeom>
          <a:noFill/>
          <a:ln/>
        </p:spPr>
        <p:txBody>
          <a:bodyPr wrap="square" lIns="0" tIns="0" rIns="0" bIns="0" rtlCol="0" anchor="ctr">
            <a:normAutofit/>
          </a:bodyPr>
          <a:lstStyle/>
          <a:p>
            <a:pPr indent="0" marL="0">
              <a:buNone/>
            </a:pPr>
            <a:r>
              <a:rPr lang="en-US" sz="1200" dirty="0">
                <a:solidFill>
                  <a:srgbClr val="475569"/>
                </a:solidFill>
                <a:latin typeface="PingFang SC" pitchFamily="34" charset="0"/>
                <a:ea typeface="PingFang SC" pitchFamily="34" charset="-122"/>
                <a:cs typeface="PingFang SC" pitchFamily="34" charset="-120"/>
              </a:rPr>
              <a:t>• 财务对账看板核对充值/消费/退款/结余</a:t>
            </a:r>
            <a:endParaRPr lang="en-US" sz="1200" dirty="0"/>
          </a:p>
        </p:txBody>
      </p:sp>
      <p:sp>
        <p:nvSpPr>
          <p:cNvPr id="20" name="Shape 17"/>
          <p:cNvSpPr/>
          <p:nvPr/>
        </p:nvSpPr>
        <p:spPr>
          <a:xfrm>
            <a:off x="457200" y="2926080"/>
            <a:ext cx="8229600" cy="502920"/>
          </a:xfrm>
          <a:prstGeom prst="rect">
            <a:avLst/>
          </a:prstGeom>
          <a:solidFill>
            <a:srgbClr val="FFFBEB"/>
          </a:solidFill>
          <a:ln w="12700">
            <a:solidFill>
              <a:srgbClr val="FDE68A"/>
            </a:solidFill>
            <a:prstDash val="solid"/>
          </a:ln>
        </p:spPr>
      </p:sp>
      <p:sp>
        <p:nvSpPr>
          <p:cNvPr id="21" name="Text 18"/>
          <p:cNvSpPr/>
          <p:nvPr/>
        </p:nvSpPr>
        <p:spPr>
          <a:xfrm>
            <a:off x="640080" y="2971800"/>
            <a:ext cx="7863840" cy="411480"/>
          </a:xfrm>
          <a:prstGeom prst="rect">
            <a:avLst/>
          </a:prstGeom>
          <a:noFill/>
          <a:ln/>
        </p:spPr>
        <p:txBody>
          <a:bodyPr wrap="square" lIns="0" tIns="0" rIns="0" bIns="0" rtlCol="0" anchor="ctr">
            <a:normAutofit/>
          </a:bodyPr>
          <a:lstStyle/>
          <a:p>
            <a:pPr indent="0" marL="0">
              <a:buNone/>
            </a:pPr>
            <a:r>
              <a:rPr lang="en-US" sz="1300" b="1" dirty="0">
                <a:solidFill>
                  <a:srgbClr val="D97706"/>
                </a:solidFill>
                <a:latin typeface="PingFang SC" pitchFamily="34" charset="0"/>
                <a:ea typeface="PingFang SC" pitchFamily="34" charset="-122"/>
                <a:cs typeface="PingFang SC" pitchFamily="34" charset="-120"/>
              </a:rPr>
              <a:t>效果：</a:t>
            </a:r>
            <a:pPr indent="0" marL="0">
              <a:buNone/>
            </a:pPr>
            <a:r>
              <a:rPr lang="en-US" sz="1300" dirty="0">
                <a:solidFill>
                  <a:srgbClr val="475569"/>
                </a:solidFill>
                <a:latin typeface="PingFang SC" pitchFamily="34" charset="0"/>
                <a:ea typeface="PingFang SC" pitchFamily="34" charset="-122"/>
                <a:cs typeface="PingFang SC" pitchFamily="34" charset="-120"/>
              </a:rPr>
              <a:t>月末对账从数天缩短到看板实时查看，微信商户号入账自动核算。高频窗口一目了然，运营优化有依据。</a:t>
            </a:r>
            <a:endParaRPr lang="en-US" sz="1300" dirty="0"/>
          </a:p>
        </p:txBody>
      </p:sp>
      <p:sp>
        <p:nvSpPr>
          <p:cNvPr id="22" name="Shape 19"/>
          <p:cNvSpPr/>
          <p:nvPr/>
        </p:nvSpPr>
        <p:spPr>
          <a:xfrm>
            <a:off x="0" y="4823460"/>
            <a:ext cx="9144000" cy="320040"/>
          </a:xfrm>
          <a:prstGeom prst="rect">
            <a:avLst/>
          </a:prstGeom>
          <a:solidFill>
            <a:srgbClr val="F1F5F9"/>
          </a:solidFill>
          <a:ln w="6350">
            <a:solidFill>
              <a:srgbClr val="E2E8F0"/>
            </a:solidFill>
            <a:prstDash val="solid"/>
          </a:ln>
        </p:spPr>
      </p:sp>
      <p:sp>
        <p:nvSpPr>
          <p:cNvPr id="23" name="Text 20"/>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4" name="Text 21"/>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13 / 18</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B2D"/>
        </a:solidFill>
      </p:bgPr>
    </p:bg>
    <p:spTree>
      <p:nvGrpSpPr>
        <p:cNvPr id="1" name=""/>
        <p:cNvGrpSpPr/>
        <p:nvPr/>
      </p:nvGrpSpPr>
      <p:grpSpPr>
        <a:xfrm>
          <a:off x="0" y="0"/>
          <a:ext cx="0" cy="0"/>
          <a:chOff x="0" y="0"/>
          <a:chExt cx="0" cy="0"/>
        </a:xfrm>
      </p:grpSpPr>
      <p:sp>
        <p:nvSpPr>
          <p:cNvPr id="3" name="Shape 0"/>
          <p:cNvSpPr/>
          <p:nvPr/>
        </p:nvSpPr>
        <p:spPr>
          <a:xfrm>
            <a:off x="0" y="0"/>
            <a:ext cx="137160" cy="5143500"/>
          </a:xfrm>
          <a:prstGeom prst="rect">
            <a:avLst/>
          </a:prstGeom>
          <a:solidFill>
            <a:srgbClr val="2563EB"/>
          </a:solidFill>
          <a:ln/>
        </p:spPr>
      </p:sp>
      <p:sp>
        <p:nvSpPr>
          <p:cNvPr id="4" name="Text 1"/>
          <p:cNvSpPr/>
          <p:nvPr/>
        </p:nvSpPr>
        <p:spPr>
          <a:xfrm>
            <a:off x="731520" y="1097280"/>
            <a:ext cx="1828800" cy="457200"/>
          </a:xfrm>
          <a:prstGeom prst="rect">
            <a:avLst/>
          </a:prstGeom>
          <a:noFill/>
          <a:ln/>
        </p:spPr>
        <p:txBody>
          <a:bodyPr wrap="square" lIns="0" tIns="0" rIns="0" bIns="0" rtlCol="0" anchor="ctr">
            <a:normAutofit/>
          </a:bodyPr>
          <a:lstStyle/>
          <a:p>
            <a:pPr indent="0" marL="0">
              <a:buNone/>
            </a:pPr>
            <a:r>
              <a:rPr lang="en-US" sz="1600" b="1" spc="200" kern="0" dirty="0">
                <a:solidFill>
                  <a:srgbClr val="2563EB"/>
                </a:solidFill>
                <a:latin typeface="Songti SC" pitchFamily="34" charset="0"/>
                <a:ea typeface="Songti SC" pitchFamily="34" charset="-122"/>
                <a:cs typeface="Songti SC" pitchFamily="34" charset="-120"/>
              </a:rPr>
              <a:t>04</a:t>
            </a:r>
            <a:endParaRPr lang="en-US" sz="1600" dirty="0"/>
          </a:p>
        </p:txBody>
      </p:sp>
      <p:sp>
        <p:nvSpPr>
          <p:cNvPr id="5" name="Text 2"/>
          <p:cNvSpPr/>
          <p:nvPr/>
        </p:nvSpPr>
        <p:spPr>
          <a:xfrm>
            <a:off x="731520" y="1554480"/>
            <a:ext cx="7315200" cy="1097280"/>
          </a:xfrm>
          <a:prstGeom prst="rect">
            <a:avLst/>
          </a:prstGeom>
          <a:noFill/>
          <a:ln/>
        </p:spPr>
        <p:txBody>
          <a:bodyPr wrap="square" lIns="0" tIns="0" rIns="0" bIns="0" rtlCol="0" anchor="ctr">
            <a:normAutofit/>
          </a:bodyPr>
          <a:lstStyle/>
          <a:p>
            <a:pPr indent="0" marL="0">
              <a:buNone/>
            </a:pPr>
            <a:r>
              <a:rPr lang="en-US" sz="4400" b="1" spc="250" kern="0" dirty="0">
                <a:solidFill>
                  <a:srgbClr val="FFFFFF"/>
                </a:solidFill>
                <a:latin typeface="Songti SC" pitchFamily="34" charset="0"/>
                <a:ea typeface="Songti SC" pitchFamily="34" charset="-122"/>
                <a:cs typeface="Songti SC" pitchFamily="34" charset="-120"/>
              </a:rPr>
              <a:t>价值与优势</a:t>
            </a:r>
            <a:endParaRPr lang="en-US" sz="4400" dirty="0"/>
          </a:p>
        </p:txBody>
      </p:sp>
      <p:sp>
        <p:nvSpPr>
          <p:cNvPr id="6" name="Text 3"/>
          <p:cNvSpPr/>
          <p:nvPr/>
        </p:nvSpPr>
        <p:spPr>
          <a:xfrm>
            <a:off x="731520" y="2834640"/>
            <a:ext cx="7315200" cy="457200"/>
          </a:xfrm>
          <a:prstGeom prst="rect">
            <a:avLst/>
          </a:prstGeom>
          <a:noFill/>
          <a:ln/>
        </p:spPr>
        <p:txBody>
          <a:bodyPr wrap="square" lIns="0" tIns="0" rIns="0" bIns="0" rtlCol="0" anchor="ctr">
            <a:normAutofit/>
          </a:bodyPr>
          <a:lstStyle/>
          <a:p>
            <a:pPr indent="0" marL="0">
              <a:buNone/>
            </a:pPr>
            <a:r>
              <a:rPr lang="en-US" sz="1600" dirty="0">
                <a:solidFill>
                  <a:srgbClr val="94A3B8"/>
                </a:solidFill>
                <a:latin typeface="PingFang SC" pitchFamily="34" charset="0"/>
                <a:ea typeface="PingFang SC" pitchFamily="34" charset="-122"/>
                <a:cs typeface="PingFang SC" pitchFamily="34" charset="-120"/>
              </a:rPr>
              <a:t>Before/After 对比与核心价值</a:t>
            </a:r>
            <a:endParaRPr lang="en-US" sz="1600" dirty="0"/>
          </a:p>
        </p:txBody>
      </p:sp>
      <p:sp>
        <p:nvSpPr>
          <p:cNvPr id="7" name="Shape 4"/>
          <p:cNvSpPr/>
          <p:nvPr/>
        </p:nvSpPr>
        <p:spPr>
          <a:xfrm>
            <a:off x="0" y="4823460"/>
            <a:ext cx="9144000" cy="320040"/>
          </a:xfrm>
          <a:prstGeom prst="rect">
            <a:avLst/>
          </a:prstGeom>
          <a:solidFill>
            <a:srgbClr val="F1F5F9"/>
          </a:solidFill>
          <a:ln w="6350">
            <a:solidFill>
              <a:srgbClr val="E2E8F0"/>
            </a:solidFill>
            <a:prstDash val="solid"/>
          </a:ln>
        </p:spPr>
      </p:sp>
      <p:sp>
        <p:nvSpPr>
          <p:cNvPr id="8" name="Text 5"/>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9" name="Text 6"/>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14 / 18</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Before / After 对比</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装了这套系统，哪些事情变好了</a:t>
            </a:r>
            <a:endParaRPr lang="en-US" sz="1400" dirty="0"/>
          </a:p>
        </p:txBody>
      </p:sp>
      <p:graphicFrame>
        <p:nvGraphicFramePr>
          <p:cNvPr id="16" name="Table 0"/>
          <p:cNvGraphicFramePr>
            <a:graphicFrameLocks noGrp="1"/>
          </p:cNvGraphicFramePr>
          <p:nvPr>
            <p:extLst>
              <p:ext uri="{D42A27DB-BD31-4B8C-83A1-F6EECF244321}">
                <p14:modId xmlns:p14="http://schemas.microsoft.com/office/powerpoint/2010/main" val="1579011935"/>
              </p:ext>
            </p:extLst>
          </p:nvPr>
        </p:nvGraphicFramePr>
        <p:xfrm>
          <a:off x="457200" y="1463040"/>
          <a:ext cx="8229600" cy="914400"/>
        </p:xfrm>
        <a:graphic>
          <a:graphicData uri="http://schemas.openxmlformats.org/drawingml/2006/table">
            <a:tbl>
              <a:tblPr/>
              <a:tblGrid>
                <a:gridCol w="1371600"/>
                <a:gridCol w="3383280"/>
                <a:gridCol w="3474720"/>
              </a:tblGrid>
              <a:tr h="533400">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环节</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以前</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c>
                  <a:txBody>
                    <a:bodyPr/>
                    <a:lstStyle/>
                    <a:p>
                      <a:pPr algn="l" indent="0" marL="0">
                        <a:buNone/>
                      </a:pPr>
                      <a:r>
                        <a:rPr lang="en-US" sz="1400" b="1" dirty="0">
                          <a:solidFill>
                            <a:srgbClr val="1E293B"/>
                          </a:solidFill>
                          <a:latin typeface="PingFang SC" pitchFamily="34" charset="0"/>
                          <a:ea typeface="PingFang SC" pitchFamily="34" charset="-122"/>
                          <a:cs typeface="PingFang SC" pitchFamily="34" charset="-120"/>
                        </a:rPr>
                        <a:t>现在</a:t>
                      </a:r>
                      <a:endParaRPr lang="en-US" sz="1400" dirty="0">
                        <a:latin typeface="PingFang SC" charset="0"/>
                        <a:ea typeface="PingFang SC" charset="0"/>
                        <a:cs typeface="PingFang SC" charset="0"/>
                      </a:endParaRPr>
                    </a:p>
                  </a:txBody>
                  <a:tcPr marL="127000" marR="127000" marT="76200" marB="76200" anchor="ctr">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充值方式</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现金排队，财务手工记账</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微信支付+批量Excel导入，秒级到账</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消费支付</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饭卡单一方式，丢卡补办繁琐</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刷脸/刷卡/扫码三通道</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限额管控</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无限额或人工核查</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日/周/月三级限额自动管控</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数据统计</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月底手工汇总，对账数天</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10大看板60秒刷新，PDF打印</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r h="533400">
                <a:tc>
                  <a:txBody>
                    <a:bodyPr/>
                    <a:lstStyle/>
                    <a:p>
                      <a:pPr indent="0" marL="0">
                        <a:buNone/>
                      </a:pPr>
                      <a:r>
                        <a:rPr lang="en-US" sz="1400" b="1" dirty="0">
                          <a:solidFill>
                            <a:srgbClr val="94A3B8"/>
                          </a:solidFill>
                          <a:latin typeface="PingFang SC" pitchFamily="34" charset="0"/>
                          <a:ea typeface="PingFang SC" pitchFamily="34" charset="-122"/>
                          <a:cs typeface="PingFang SC" pitchFamily="34" charset="-120"/>
                        </a:rPr>
                        <a:t>对账核销</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dirty="0">
                          <a:solidFill>
                            <a:srgbClr val="94A3B8"/>
                          </a:solidFill>
                          <a:latin typeface="PingFang SC" pitchFamily="34" charset="0"/>
                          <a:ea typeface="PingFang SC" pitchFamily="34" charset="-122"/>
                          <a:cs typeface="PingFang SC" pitchFamily="34" charset="-120"/>
                        </a:rPr>
                        <a:t>微信后台与校园账本分离</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400" b="1" dirty="0">
                          <a:solidFill>
                            <a:srgbClr val="1E293B"/>
                          </a:solidFill>
                          <a:latin typeface="PingFang SC" pitchFamily="34" charset="0"/>
                          <a:ea typeface="PingFang SC" pitchFamily="34" charset="-122"/>
                          <a:cs typeface="PingFang SC" pitchFamily="34" charset="-120"/>
                        </a:rPr>
                        <a:t>商户号入账自动核算（收入-退款）</a:t>
                      </a:r>
                      <a:endParaRPr lang="en-US" sz="1400" dirty="0">
                        <a:latin typeface="PingFang SC" charset="0"/>
                        <a:ea typeface="PingFang SC" charset="0"/>
                        <a:cs typeface="PingFang SC" charset="0"/>
                      </a:endParaRPr>
                    </a:p>
                  </a:txBody>
                  <a:tcPr marL="127000" marR="127000" marT="76200" marB="76200">
                    <a:lnL w="12700" cap="flat" cmpd="sng" algn="ctr">
                      <a:solidFill>
                        <a:srgbClr val="E2E8F0"/>
                      </a:solidFill>
                      <a:prstDash val="solid"/>
                      <a:round/>
                      <a:headEnd type="none" w="med" len="med"/>
                      <a:tailEnd type="none" w="med" len="med"/>
                    </a:lnL>
                    <a:lnR w="12700" cap="flat" cmpd="sng" algn="ctr">
                      <a:solidFill>
                        <a:srgbClr val="E2E8F0"/>
                      </a:solidFill>
                      <a:prstDash val="solid"/>
                      <a:round/>
                      <a:headEnd type="none" w="med" len="med"/>
                      <a:tailEnd type="none" w="med" len="med"/>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solidFill>
                  </a:tcPr>
                </a:tc>
              </a:tr>
            </a:tbl>
          </a:graphicData>
        </a:graphic>
      </p:graphicFrame>
      <p:sp>
        <p:nvSpPr>
          <p:cNvPr id="6" name="Shape 2"/>
          <p:cNvSpPr/>
          <p:nvPr/>
        </p:nvSpPr>
        <p:spPr>
          <a:xfrm>
            <a:off x="0" y="4823460"/>
            <a:ext cx="9144000" cy="320040"/>
          </a:xfrm>
          <a:prstGeom prst="rect">
            <a:avLst/>
          </a:prstGeom>
          <a:solidFill>
            <a:srgbClr val="F1F5F9"/>
          </a:solidFill>
          <a:ln w="6350">
            <a:solidFill>
              <a:srgbClr val="E2E8F0"/>
            </a:solidFill>
            <a:prstDash val="solid"/>
          </a:ln>
        </p:spPr>
      </p:sp>
      <p:sp>
        <p:nvSpPr>
          <p:cNvPr id="7" name="Text 3"/>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8" name="Text 4"/>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15 / 18</a:t>
            </a:r>
            <a:endParaRPr lang="en-US" sz="10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3个核心价值</a:t>
            </a:r>
            <a:endParaRPr lang="en-US" sz="2600" dirty="0"/>
          </a:p>
        </p:txBody>
      </p:sp>
      <p:sp>
        <p:nvSpPr>
          <p:cNvPr id="4" name="Text 1"/>
          <p:cNvSpPr/>
          <p:nvPr/>
        </p:nvSpPr>
        <p:spPr>
          <a:xfrm>
            <a:off x="457200" y="841248"/>
            <a:ext cx="8229600" cy="320040"/>
          </a:xfrm>
          <a:prstGeom prst="rect">
            <a:avLst/>
          </a:prstGeom>
          <a:noFill/>
          <a:ln/>
        </p:spPr>
        <p:txBody>
          <a:bodyPr wrap="square" lIns="0" tIns="0" rIns="0" bIns="0" rtlCol="0" anchor="ctr">
            <a:normAutofit/>
          </a:bodyPr>
          <a:lstStyle/>
          <a:p>
            <a:pPr indent="0" marL="0">
              <a:buNone/>
            </a:pPr>
            <a:r>
              <a:rPr lang="en-US" sz="1400" dirty="0">
                <a:solidFill>
                  <a:srgbClr val="475569"/>
                </a:solidFill>
                <a:latin typeface="PingFang SC" pitchFamily="34" charset="0"/>
                <a:ea typeface="PingFang SC" pitchFamily="34" charset="-122"/>
                <a:cs typeface="PingFang SC" pitchFamily="34" charset="-120"/>
              </a:rPr>
              <a:t>装了这套系统，带来什么改善</a:t>
            </a:r>
            <a:endParaRPr lang="en-US" sz="1400" dirty="0"/>
          </a:p>
        </p:txBody>
      </p:sp>
      <p:sp>
        <p:nvSpPr>
          <p:cNvPr id="5" name="Shape 2"/>
          <p:cNvSpPr/>
          <p:nvPr/>
        </p:nvSpPr>
        <p:spPr>
          <a:xfrm>
            <a:off x="36576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6" name="Shape 3"/>
          <p:cNvSpPr/>
          <p:nvPr/>
        </p:nvSpPr>
        <p:spPr>
          <a:xfrm>
            <a:off x="365760" y="1371600"/>
            <a:ext cx="2651760" cy="36576"/>
          </a:xfrm>
          <a:prstGeom prst="rect">
            <a:avLst/>
          </a:prstGeom>
          <a:solidFill>
            <a:srgbClr val="059669"/>
          </a:solidFill>
          <a:ln/>
        </p:spPr>
      </p:sp>
      <p:sp>
        <p:nvSpPr>
          <p:cNvPr id="7" name="Text 4"/>
          <p:cNvSpPr/>
          <p:nvPr/>
        </p:nvSpPr>
        <p:spPr>
          <a:xfrm>
            <a:off x="59436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安全</a:t>
            </a:r>
            <a:endParaRPr lang="en-US" sz="1400" dirty="0"/>
          </a:p>
        </p:txBody>
      </p:sp>
      <p:sp>
        <p:nvSpPr>
          <p:cNvPr id="8" name="Text 5"/>
          <p:cNvSpPr/>
          <p:nvPr/>
        </p:nvSpPr>
        <p:spPr>
          <a:xfrm>
            <a:off x="59436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资金隔离管控</a:t>
            </a:r>
            <a:endParaRPr lang="en-US" sz="1700" dirty="0"/>
          </a:p>
        </p:txBody>
      </p:sp>
      <p:sp>
        <p:nvSpPr>
          <p:cNvPr id="9" name="Text 6"/>
          <p:cNvSpPr/>
          <p:nvPr/>
        </p:nvSpPr>
        <p:spPr>
          <a:xfrm>
            <a:off x="59436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双钱包体系资金隔离，日/周/月限额自动管控。超额自动拦截，操作密码验证，资金安全有保障。</a:t>
            </a:r>
            <a:endParaRPr lang="en-US" sz="1300" dirty="0"/>
          </a:p>
        </p:txBody>
      </p:sp>
      <p:sp>
        <p:nvSpPr>
          <p:cNvPr id="10" name="Shape 7"/>
          <p:cNvSpPr/>
          <p:nvPr/>
        </p:nvSpPr>
        <p:spPr>
          <a:xfrm>
            <a:off x="324612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1" name="Shape 8"/>
          <p:cNvSpPr/>
          <p:nvPr/>
        </p:nvSpPr>
        <p:spPr>
          <a:xfrm>
            <a:off x="3246120" y="1371600"/>
            <a:ext cx="2651760" cy="36576"/>
          </a:xfrm>
          <a:prstGeom prst="rect">
            <a:avLst/>
          </a:prstGeom>
          <a:solidFill>
            <a:srgbClr val="059669"/>
          </a:solidFill>
          <a:ln/>
        </p:spPr>
      </p:sp>
      <p:sp>
        <p:nvSpPr>
          <p:cNvPr id="12" name="Text 9"/>
          <p:cNvSpPr/>
          <p:nvPr/>
        </p:nvSpPr>
        <p:spPr>
          <a:xfrm>
            <a:off x="347472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透明</a:t>
            </a:r>
            <a:endParaRPr lang="en-US" sz="1400" dirty="0"/>
          </a:p>
        </p:txBody>
      </p:sp>
      <p:sp>
        <p:nvSpPr>
          <p:cNvPr id="13" name="Text 10"/>
          <p:cNvSpPr/>
          <p:nvPr/>
        </p:nvSpPr>
        <p:spPr>
          <a:xfrm>
            <a:off x="347472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数据一目了然</a:t>
            </a:r>
            <a:endParaRPr lang="en-US" sz="1700" dirty="0"/>
          </a:p>
        </p:txBody>
      </p:sp>
      <p:sp>
        <p:nvSpPr>
          <p:cNvPr id="14" name="Text 11"/>
          <p:cNvSpPr/>
          <p:nvPr/>
        </p:nvSpPr>
        <p:spPr>
          <a:xfrm>
            <a:off x="347472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10大看板准实时呈现，60秒刷新。消费总览、餐饮分析、财务对账、微信商户统计，数据不再分散。</a:t>
            </a:r>
            <a:endParaRPr lang="en-US" sz="1300" dirty="0"/>
          </a:p>
        </p:txBody>
      </p:sp>
      <p:sp>
        <p:nvSpPr>
          <p:cNvPr id="15" name="Shape 12"/>
          <p:cNvSpPr/>
          <p:nvPr/>
        </p:nvSpPr>
        <p:spPr>
          <a:xfrm>
            <a:off x="6126480" y="1371600"/>
            <a:ext cx="2651760" cy="2926080"/>
          </a:xfrm>
          <a:prstGeom prst="rect">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6" name="Shape 13"/>
          <p:cNvSpPr/>
          <p:nvPr/>
        </p:nvSpPr>
        <p:spPr>
          <a:xfrm>
            <a:off x="6126480" y="1371600"/>
            <a:ext cx="2651760" cy="36576"/>
          </a:xfrm>
          <a:prstGeom prst="rect">
            <a:avLst/>
          </a:prstGeom>
          <a:solidFill>
            <a:srgbClr val="059669"/>
          </a:solidFill>
          <a:ln/>
        </p:spPr>
      </p:sp>
      <p:sp>
        <p:nvSpPr>
          <p:cNvPr id="17" name="Text 14"/>
          <p:cNvSpPr/>
          <p:nvPr/>
        </p:nvSpPr>
        <p:spPr>
          <a:xfrm>
            <a:off x="6355080" y="1600200"/>
            <a:ext cx="2194560" cy="274320"/>
          </a:xfrm>
          <a:prstGeom prst="rect">
            <a:avLst/>
          </a:prstGeom>
          <a:noFill/>
          <a:ln/>
        </p:spPr>
        <p:txBody>
          <a:bodyPr wrap="square" lIns="0" tIns="0" rIns="0" bIns="0" rtlCol="0" anchor="ctr">
            <a:normAutofit/>
          </a:bodyPr>
          <a:lstStyle/>
          <a:p>
            <a:pPr indent="0" marL="0">
              <a:buNone/>
            </a:pPr>
            <a:r>
              <a:rPr lang="en-US" sz="1400" b="1" dirty="0">
                <a:solidFill>
                  <a:srgbClr val="059669"/>
                </a:solidFill>
                <a:latin typeface="PingFang SC" pitchFamily="34" charset="0"/>
                <a:ea typeface="PingFang SC" pitchFamily="34" charset="-122"/>
                <a:cs typeface="PingFang SC" pitchFamily="34" charset="-120"/>
              </a:rPr>
              <a:t>效率</a:t>
            </a:r>
            <a:endParaRPr lang="en-US" sz="1400" dirty="0"/>
          </a:p>
        </p:txBody>
      </p:sp>
      <p:sp>
        <p:nvSpPr>
          <p:cNvPr id="18" name="Text 15"/>
          <p:cNvSpPr/>
          <p:nvPr/>
        </p:nvSpPr>
        <p:spPr>
          <a:xfrm>
            <a:off x="6355080" y="1920240"/>
            <a:ext cx="2194560" cy="457200"/>
          </a:xfrm>
          <a:prstGeom prst="rect">
            <a:avLst/>
          </a:prstGeom>
          <a:noFill/>
          <a:ln/>
        </p:spPr>
        <p:txBody>
          <a:bodyPr wrap="square" lIns="0" tIns="0" rIns="0" bIns="0" rtlCol="0" anchor="ctr">
            <a:normAutofit/>
          </a:bodyPr>
          <a:lstStyle/>
          <a:p>
            <a:pPr indent="0" marL="0">
              <a:buNone/>
            </a:pPr>
            <a:r>
              <a:rPr lang="en-US" sz="1700" b="1" dirty="0">
                <a:solidFill>
                  <a:srgbClr val="1E293B"/>
                </a:solidFill>
                <a:latin typeface="PingFang SC" pitchFamily="34" charset="0"/>
                <a:ea typeface="PingFang SC" pitchFamily="34" charset="-122"/>
                <a:cs typeface="PingFang SC" pitchFamily="34" charset="-120"/>
              </a:rPr>
              <a:t>批量操作省时</a:t>
            </a:r>
            <a:endParaRPr lang="en-US" sz="1700" dirty="0"/>
          </a:p>
        </p:txBody>
      </p:sp>
      <p:sp>
        <p:nvSpPr>
          <p:cNvPr id="19" name="Text 16"/>
          <p:cNvSpPr/>
          <p:nvPr/>
        </p:nvSpPr>
        <p:spPr>
          <a:xfrm>
            <a:off x="6355080" y="2468880"/>
            <a:ext cx="2194560" cy="1645920"/>
          </a:xfrm>
          <a:prstGeom prst="rect">
            <a:avLst/>
          </a:prstGeom>
          <a:noFill/>
          <a:ln/>
        </p:spPr>
        <p:txBody>
          <a:bodyPr wrap="square" lIns="0" tIns="0" rIns="0" bIns="0" rtlCol="0" anchor="t">
            <a:normAutofit/>
          </a:bodyPr>
          <a:lstStyle/>
          <a:p>
            <a:pPr indent="0" marL="0">
              <a:lnSpc>
                <a:spcPct val="160000"/>
              </a:lnSpc>
              <a:buNone/>
            </a:pPr>
            <a:r>
              <a:rPr lang="en-US" sz="1300" dirty="0">
                <a:solidFill>
                  <a:srgbClr val="475569"/>
                </a:solidFill>
                <a:latin typeface="PingFang SC" pitchFamily="34" charset="0"/>
                <a:ea typeface="PingFang SC" pitchFamily="34" charset="-122"/>
                <a:cs typeface="PingFang SC" pitchFamily="34" charset="-120"/>
              </a:rPr>
              <a:t>Excel批量充值1000人/次，微信支付秒级到账。月末对账从数天缩短到看板实时查看。</a:t>
            </a:r>
            <a:endParaRPr lang="en-US" sz="13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16 / 18</a:t>
            </a:r>
            <a:endParaRPr lang="en-US" sz="1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8FAFC"/>
        </a:solidFill>
      </p:bgPr>
    </p:bg>
    <p:spTree>
      <p:nvGrpSpPr>
        <p:cNvPr id="1" name=""/>
        <p:cNvGrpSpPr/>
        <p:nvPr/>
      </p:nvGrpSpPr>
      <p:grpSpPr>
        <a:xfrm>
          <a:off x="0" y="0"/>
          <a:ext cx="0" cy="0"/>
          <a:chOff x="0" y="0"/>
          <a:chExt cx="0" cy="0"/>
        </a:xfrm>
      </p:grpSpPr>
      <p:sp>
        <p:nvSpPr>
          <p:cNvPr id="3" name="Text 0"/>
          <p:cNvSpPr/>
          <p:nvPr/>
        </p:nvSpPr>
        <p:spPr>
          <a:xfrm>
            <a:off x="457200" y="320040"/>
            <a:ext cx="8229600" cy="502920"/>
          </a:xfrm>
          <a:prstGeom prst="rect">
            <a:avLst/>
          </a:prstGeom>
          <a:noFill/>
          <a:ln/>
        </p:spPr>
        <p:txBody>
          <a:bodyPr wrap="square" lIns="0" tIns="0" rIns="0" bIns="0" rtlCol="0" anchor="ctr">
            <a:normAutofit/>
          </a:bodyPr>
          <a:lstStyle/>
          <a:p>
            <a:pPr indent="0" marL="0">
              <a:buNone/>
            </a:pPr>
            <a:r>
              <a:rPr lang="en-US" sz="2600" b="1" spc="150" kern="0" dirty="0">
                <a:solidFill>
                  <a:srgbClr val="1E293B"/>
                </a:solidFill>
                <a:latin typeface="Songti SC" pitchFamily="34" charset="0"/>
                <a:ea typeface="Songti SC" pitchFamily="34" charset="-122"/>
                <a:cs typeface="Songti SC" pitchFamily="34" charset="-120"/>
              </a:rPr>
              <a:t>总结</a:t>
            </a:r>
            <a:endParaRPr lang="en-US" sz="2600" dirty="0"/>
          </a:p>
        </p:txBody>
      </p:sp>
      <p:sp>
        <p:nvSpPr>
          <p:cNvPr id="4" name="Shape 1"/>
          <p:cNvSpPr/>
          <p:nvPr/>
        </p:nvSpPr>
        <p:spPr>
          <a:xfrm>
            <a:off x="1143000" y="1437894"/>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5" name="Shape 2"/>
          <p:cNvSpPr/>
          <p:nvPr/>
        </p:nvSpPr>
        <p:spPr>
          <a:xfrm>
            <a:off x="1325880" y="1584198"/>
            <a:ext cx="365760" cy="365760"/>
          </a:xfrm>
          <a:prstGeom prst="roundRect">
            <a:avLst>
              <a:gd name="adj" fmla="val 125000"/>
            </a:avLst>
          </a:prstGeom>
          <a:solidFill>
            <a:srgbClr val="2563EB"/>
          </a:solidFill>
          <a:ln/>
        </p:spPr>
      </p:sp>
      <p:sp>
        <p:nvSpPr>
          <p:cNvPr id="6" name="Text 3"/>
          <p:cNvSpPr/>
          <p:nvPr/>
        </p:nvSpPr>
        <p:spPr>
          <a:xfrm>
            <a:off x="1325880" y="1584198"/>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一</a:t>
            </a:r>
            <a:endParaRPr lang="en-US" sz="1500" dirty="0"/>
          </a:p>
        </p:txBody>
      </p:sp>
      <p:sp>
        <p:nvSpPr>
          <p:cNvPr id="7" name="Text 4"/>
          <p:cNvSpPr/>
          <p:nvPr/>
        </p:nvSpPr>
        <p:spPr>
          <a:xfrm>
            <a:off x="1828800" y="1437894"/>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账户管理解决「限额无法管控」——双钱包体系+日/周/月限额，超额自动拦截</a:t>
            </a:r>
            <a:endParaRPr lang="en-US" sz="1300" dirty="0"/>
          </a:p>
        </p:txBody>
      </p:sp>
      <p:sp>
        <p:nvSpPr>
          <p:cNvPr id="8" name="Shape 5"/>
          <p:cNvSpPr/>
          <p:nvPr/>
        </p:nvSpPr>
        <p:spPr>
          <a:xfrm>
            <a:off x="1143000" y="2324862"/>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9" name="Shape 6"/>
          <p:cNvSpPr/>
          <p:nvPr/>
        </p:nvSpPr>
        <p:spPr>
          <a:xfrm>
            <a:off x="1325880" y="2471166"/>
            <a:ext cx="365760" cy="365760"/>
          </a:xfrm>
          <a:prstGeom prst="roundRect">
            <a:avLst>
              <a:gd name="adj" fmla="val 125000"/>
            </a:avLst>
          </a:prstGeom>
          <a:solidFill>
            <a:srgbClr val="2563EB"/>
          </a:solidFill>
          <a:ln/>
        </p:spPr>
      </p:sp>
      <p:sp>
        <p:nvSpPr>
          <p:cNvPr id="10" name="Text 7"/>
          <p:cNvSpPr/>
          <p:nvPr/>
        </p:nvSpPr>
        <p:spPr>
          <a:xfrm>
            <a:off x="1325880" y="2471166"/>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二</a:t>
            </a:r>
            <a:endParaRPr lang="en-US" sz="1500" dirty="0"/>
          </a:p>
        </p:txBody>
      </p:sp>
      <p:sp>
        <p:nvSpPr>
          <p:cNvPr id="11" name="Text 8"/>
          <p:cNvSpPr/>
          <p:nvPr/>
        </p:nvSpPr>
        <p:spPr>
          <a:xfrm>
            <a:off x="1828800" y="2324862"/>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消费记录解决「支付方式单一」——刷脸/刷卡/扫码三通道，多场景统一管理</a:t>
            </a:r>
            <a:endParaRPr lang="en-US" sz="1300" dirty="0"/>
          </a:p>
        </p:txBody>
      </p:sp>
      <p:sp>
        <p:nvSpPr>
          <p:cNvPr id="12" name="Shape 9"/>
          <p:cNvSpPr/>
          <p:nvPr/>
        </p:nvSpPr>
        <p:spPr>
          <a:xfrm>
            <a:off x="1143000" y="3211830"/>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3" name="Shape 10"/>
          <p:cNvSpPr/>
          <p:nvPr/>
        </p:nvSpPr>
        <p:spPr>
          <a:xfrm>
            <a:off x="1325880" y="3358134"/>
            <a:ext cx="365760" cy="365760"/>
          </a:xfrm>
          <a:prstGeom prst="roundRect">
            <a:avLst>
              <a:gd name="adj" fmla="val 125000"/>
            </a:avLst>
          </a:prstGeom>
          <a:solidFill>
            <a:srgbClr val="2563EB"/>
          </a:solidFill>
          <a:ln/>
        </p:spPr>
      </p:sp>
      <p:sp>
        <p:nvSpPr>
          <p:cNvPr id="14" name="Text 11"/>
          <p:cNvSpPr/>
          <p:nvPr/>
        </p:nvSpPr>
        <p:spPr>
          <a:xfrm>
            <a:off x="1325880" y="3358134"/>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三</a:t>
            </a:r>
            <a:endParaRPr lang="en-US" sz="1500" dirty="0"/>
          </a:p>
        </p:txBody>
      </p:sp>
      <p:sp>
        <p:nvSpPr>
          <p:cNvPr id="15" name="Text 12"/>
          <p:cNvSpPr/>
          <p:nvPr/>
        </p:nvSpPr>
        <p:spPr>
          <a:xfrm>
            <a:off x="1828800" y="3211830"/>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充值退款解决「排队易出错」——微信支付+批量Excel导入，秒级到账</a:t>
            </a:r>
            <a:endParaRPr lang="en-US" sz="1300" dirty="0"/>
          </a:p>
        </p:txBody>
      </p:sp>
      <p:sp>
        <p:nvSpPr>
          <p:cNvPr id="16" name="Shape 13"/>
          <p:cNvSpPr/>
          <p:nvPr/>
        </p:nvSpPr>
        <p:spPr>
          <a:xfrm>
            <a:off x="1143000" y="4098798"/>
            <a:ext cx="6858000" cy="658368"/>
          </a:xfrm>
          <a:prstGeom prst="roundRect">
            <a:avLst>
              <a:gd name="adj" fmla="val 11111"/>
            </a:avLst>
          </a:prstGeom>
          <a:solidFill>
            <a:srgbClr val="FFFFFF"/>
          </a:solidFill>
          <a:ln w="12700">
            <a:solidFill>
              <a:srgbClr val="E2E8F0"/>
            </a:solidFill>
            <a:prstDash val="solid"/>
          </a:ln>
          <a:effectLst>
            <a:outerShdw sx="100000" sy="100000" kx="0" ky="0" algn="bl" rotWithShape="0" blurRad="127000" dist="38100" dir="8100000">
              <a:srgbClr val="000000">
                <a:alpha val="18000"/>
              </a:srgbClr>
            </a:outerShdw>
          </a:effectLst>
        </p:spPr>
      </p:sp>
      <p:sp>
        <p:nvSpPr>
          <p:cNvPr id="17" name="Shape 14"/>
          <p:cNvSpPr/>
          <p:nvPr/>
        </p:nvSpPr>
        <p:spPr>
          <a:xfrm>
            <a:off x="1325880" y="4245102"/>
            <a:ext cx="365760" cy="365760"/>
          </a:xfrm>
          <a:prstGeom prst="roundRect">
            <a:avLst>
              <a:gd name="adj" fmla="val 125000"/>
            </a:avLst>
          </a:prstGeom>
          <a:solidFill>
            <a:srgbClr val="2563EB"/>
          </a:solidFill>
          <a:ln/>
        </p:spPr>
      </p:sp>
      <p:sp>
        <p:nvSpPr>
          <p:cNvPr id="18" name="Text 15"/>
          <p:cNvSpPr/>
          <p:nvPr/>
        </p:nvSpPr>
        <p:spPr>
          <a:xfrm>
            <a:off x="1325880" y="4245102"/>
            <a:ext cx="365760" cy="365760"/>
          </a:xfrm>
          <a:prstGeom prst="rect">
            <a:avLst/>
          </a:prstGeom>
          <a:noFill/>
          <a:ln/>
        </p:spPr>
        <p:txBody>
          <a:bodyPr wrap="square" lIns="0" tIns="0" rIns="0" bIns="0" rtlCol="0" anchor="ctr">
            <a:normAutofit/>
          </a:bodyPr>
          <a:lstStyle/>
          <a:p>
            <a:pPr algn="ctr" indent="0" marL="0">
              <a:buNone/>
            </a:pPr>
            <a:r>
              <a:rPr lang="en-US" sz="1500" b="1" dirty="0">
                <a:solidFill>
                  <a:srgbClr val="FFFFFF"/>
                </a:solidFill>
                <a:latin typeface="Songti SC" pitchFamily="34" charset="0"/>
                <a:ea typeface="Songti SC" pitchFamily="34" charset="-122"/>
                <a:cs typeface="Songti SC" pitchFamily="34" charset="-120"/>
              </a:rPr>
              <a:t>四</a:t>
            </a:r>
            <a:endParaRPr lang="en-US" sz="1500" dirty="0"/>
          </a:p>
        </p:txBody>
      </p:sp>
      <p:sp>
        <p:nvSpPr>
          <p:cNvPr id="19" name="Text 16"/>
          <p:cNvSpPr/>
          <p:nvPr/>
        </p:nvSpPr>
        <p:spPr>
          <a:xfrm>
            <a:off x="1828800" y="4098798"/>
            <a:ext cx="5989320" cy="658368"/>
          </a:xfrm>
          <a:prstGeom prst="rect">
            <a:avLst/>
          </a:prstGeom>
          <a:noFill/>
          <a:ln/>
        </p:spPr>
        <p:txBody>
          <a:bodyPr wrap="square" lIns="0" tIns="0" rIns="0" bIns="0" rtlCol="0" anchor="ctr">
            <a:normAutofit/>
          </a:bodyPr>
          <a:lstStyle/>
          <a:p>
            <a:pPr indent="0" marL="0">
              <a:lnSpc>
                <a:spcPct val="130000"/>
              </a:lnSpc>
              <a:buNone/>
            </a:pPr>
            <a:r>
              <a:rPr lang="en-US" sz="1300" dirty="0">
                <a:solidFill>
                  <a:srgbClr val="475569"/>
                </a:solidFill>
                <a:latin typeface="PingFang SC" pitchFamily="34" charset="0"/>
                <a:ea typeface="PingFang SC" pitchFamily="34" charset="-122"/>
                <a:cs typeface="PingFang SC" pitchFamily="34" charset="-120"/>
              </a:rPr>
              <a:t>数据看板解决「对账耗时数天」——10大维度60秒刷新，PDF一键打印</a:t>
            </a:r>
            <a:endParaRPr lang="en-US" sz="1300" dirty="0"/>
          </a:p>
        </p:txBody>
      </p:sp>
      <p:sp>
        <p:nvSpPr>
          <p:cNvPr id="20" name="Shape 17"/>
          <p:cNvSpPr/>
          <p:nvPr/>
        </p:nvSpPr>
        <p:spPr>
          <a:xfrm>
            <a:off x="0" y="4823460"/>
            <a:ext cx="9144000" cy="320040"/>
          </a:xfrm>
          <a:prstGeom prst="rect">
            <a:avLst/>
          </a:prstGeom>
          <a:solidFill>
            <a:srgbClr val="F1F5F9"/>
          </a:solidFill>
          <a:ln w="6350">
            <a:solidFill>
              <a:srgbClr val="E2E8F0"/>
            </a:solidFill>
            <a:prstDash val="solid"/>
          </a:ln>
        </p:spPr>
      </p:sp>
      <p:sp>
        <p:nvSpPr>
          <p:cNvPr id="21" name="Text 18"/>
          <p:cNvSpPr/>
          <p:nvPr/>
        </p:nvSpPr>
        <p:spPr>
          <a:xfrm>
            <a:off x="457200" y="4841748"/>
            <a:ext cx="4572000" cy="274320"/>
          </a:xfrm>
          <a:prstGeom prst="rect">
            <a:avLst/>
          </a:prstGeom>
          <a:noFill/>
          <a:ln/>
        </p:spPr>
        <p:txBody>
          <a:bodyPr wrap="square" lIns="0" tIns="0" rIns="0" bIns="0" rtlCol="0" anchor="ctr">
            <a:normAutofit/>
          </a:bodyPr>
          <a:lstStyle/>
          <a:p>
            <a:pPr indent="0" marL="0">
              <a:buNone/>
            </a:pPr>
            <a:r>
              <a:rPr lang="en-US" sz="1000" dirty="0">
                <a:solidFill>
                  <a:srgbClr val="94A3B8"/>
                </a:solidFill>
                <a:latin typeface="PingFang SC" pitchFamily="34" charset="0"/>
                <a:ea typeface="PingFang SC" pitchFamily="34" charset="-122"/>
                <a:cs typeface="PingFang SC" pitchFamily="34" charset="-120"/>
              </a:rPr>
              <a:t>师易智慧校园 · 校园消费模块</a:t>
            </a:r>
            <a:endParaRPr lang="en-US" sz="1000" dirty="0"/>
          </a:p>
        </p:txBody>
      </p:sp>
      <p:sp>
        <p:nvSpPr>
          <p:cNvPr id="22" name="Text 19"/>
          <p:cNvSpPr/>
          <p:nvPr/>
        </p:nvSpPr>
        <p:spPr>
          <a:xfrm>
            <a:off x="7772400" y="4841748"/>
            <a:ext cx="914400" cy="274320"/>
          </a:xfrm>
          <a:prstGeom prst="rect">
            <a:avLst/>
          </a:prstGeom>
          <a:noFill/>
          <a:ln/>
        </p:spPr>
        <p:txBody>
          <a:bodyPr wrap="square" lIns="0" tIns="0" rIns="0" bIns="0" rtlCol="0" anchor="ctr">
            <a:normAutofit/>
          </a:bodyPr>
          <a:lstStyle/>
          <a:p>
            <a:pPr algn="r" indent="0" marL="0">
              <a:buNone/>
            </a:pPr>
            <a:r>
              <a:rPr lang="en-US" sz="1000" dirty="0">
                <a:solidFill>
                  <a:srgbClr val="94A3B8"/>
                </a:solidFill>
                <a:latin typeface="PingFang SC" pitchFamily="34" charset="0"/>
                <a:ea typeface="PingFang SC" pitchFamily="34" charset="-122"/>
                <a:cs typeface="PingFang SC" pitchFamily="34" charset="-120"/>
              </a:rPr>
              <a:t>17 / 18</a:t>
            </a:r>
            <a:endParaRPr lang="en-US" sz="10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F1B2D"/>
        </a:solidFill>
      </p:bgPr>
    </p:bg>
    <p:spTree>
      <p:nvGrpSpPr>
        <p:cNvPr id="1" name=""/>
        <p:cNvGrpSpPr/>
        <p:nvPr/>
      </p:nvGrpSpPr>
      <p:grpSpPr>
        <a:xfrm>
          <a:off x="0" y="0"/>
          <a:ext cx="0" cy="0"/>
          <a:chOff x="0" y="0"/>
          <a:chExt cx="0" cy="0"/>
        </a:xfrm>
      </p:grpSpPr>
      <p:pic>
        <p:nvPicPr>
          <p:cNvPr id="3" name="Image 0" descr="/Users/xixue/Library/CloudStorage/SynologyDrive-myspace/客户端项目/总务管理模块PPT/images/bg-closing_2560x1440.jpg">    </p:cNvPr>
          <p:cNvPicPr>
            <a:picLocks noChangeAspect="1"/>
          </p:cNvPicPr>
          <p:nvPr/>
        </p:nvPicPr>
        <p:blipFill>
          <a:blip r:embed="rId1"/>
          <a:srcRect l="0" r="0" t="0" b="0"/>
          <a:stretch/>
        </p:blipFill>
        <p:spPr>
          <a:xfrm>
            <a:off x="0" y="0"/>
            <a:ext cx="9144000" cy="5143500"/>
          </a:xfrm>
          <a:prstGeom prst="rect">
            <a:avLst/>
          </a:prstGeom>
        </p:spPr>
      </p:pic>
      <p:sp>
        <p:nvSpPr>
          <p:cNvPr id="4" name="Shape 0"/>
          <p:cNvSpPr/>
          <p:nvPr/>
        </p:nvSpPr>
        <p:spPr>
          <a:xfrm>
            <a:off x="0" y="0"/>
            <a:ext cx="9144000" cy="5143500"/>
          </a:xfrm>
          <a:prstGeom prst="rect">
            <a:avLst/>
          </a:prstGeom>
          <a:solidFill>
            <a:srgbClr val="0F1B2D">
              <a:alpha val="55000"/>
            </a:srgbClr>
          </a:solidFill>
          <a:ln/>
        </p:spPr>
      </p:sp>
      <p:sp>
        <p:nvSpPr>
          <p:cNvPr id="5" name="Text 1"/>
          <p:cNvSpPr/>
          <p:nvPr/>
        </p:nvSpPr>
        <p:spPr>
          <a:xfrm>
            <a:off x="0" y="1371600"/>
            <a:ext cx="9144000" cy="1097280"/>
          </a:xfrm>
          <a:prstGeom prst="rect">
            <a:avLst/>
          </a:prstGeom>
          <a:noFill/>
          <a:ln/>
        </p:spPr>
        <p:txBody>
          <a:bodyPr wrap="square" lIns="0" tIns="0" rIns="0" bIns="0" rtlCol="0" anchor="ctr">
            <a:normAutofit/>
          </a:bodyPr>
          <a:lstStyle/>
          <a:p>
            <a:pPr algn="ctr" indent="0" marL="0">
              <a:buNone/>
            </a:pPr>
            <a:r>
              <a:rPr lang="en-US" sz="6400" b="1" spc="500" kern="0" dirty="0">
                <a:solidFill>
                  <a:srgbClr val="FFFFFF"/>
                </a:solidFill>
                <a:latin typeface="Songti SC" pitchFamily="34" charset="0"/>
                <a:ea typeface="Songti SC" pitchFamily="34" charset="-122"/>
                <a:cs typeface="Songti SC" pitchFamily="34" charset="-120"/>
              </a:rPr>
              <a:t>谢谢</a:t>
            </a:r>
            <a:endParaRPr lang="en-US" sz="6400" dirty="0"/>
          </a:p>
        </p:txBody>
      </p:sp>
      <p:sp>
        <p:nvSpPr>
          <p:cNvPr id="6" name="Text 2"/>
          <p:cNvSpPr/>
          <p:nvPr/>
        </p:nvSpPr>
        <p:spPr>
          <a:xfrm>
            <a:off x="0" y="2560320"/>
            <a:ext cx="9144000" cy="457200"/>
          </a:xfrm>
          <a:prstGeom prst="rect">
            <a:avLst/>
          </a:prstGeom>
          <a:noFill/>
          <a:ln/>
        </p:spPr>
        <p:txBody>
          <a:bodyPr wrap="square" lIns="0" tIns="0" rIns="0" bIns="0" rtlCol="0" anchor="ctr">
            <a:normAutofit/>
          </a:bodyPr>
          <a:lstStyle/>
          <a:p>
            <a:pPr algn="ctr" indent="0" marL="0">
              <a:buNone/>
            </a:pPr>
            <a:r>
              <a:rPr lang="en-US" sz="1800" dirty="0">
                <a:solidFill>
                  <a:srgbClr val="CBD5E1"/>
                </a:solidFill>
                <a:latin typeface="PingFang SC" pitchFamily="34" charset="0"/>
                <a:ea typeface="PingFang SC" pitchFamily="34" charset="-122"/>
                <a:cs typeface="PingFang SC" pitchFamily="34" charset="-120"/>
              </a:rPr>
              <a:t>欢迎提问和交流</a:t>
            </a:r>
            <a:endParaRPr lang="en-US" sz="1800" dirty="0"/>
          </a:p>
        </p:txBody>
      </p:sp>
      <p:sp>
        <p:nvSpPr>
          <p:cNvPr id="7" name="Text 3"/>
          <p:cNvSpPr/>
          <p:nvPr/>
        </p:nvSpPr>
        <p:spPr>
          <a:xfrm>
            <a:off x="0" y="4114800"/>
            <a:ext cx="9144000" cy="274320"/>
          </a:xfrm>
          <a:prstGeom prst="rect">
            <a:avLst/>
          </a:prstGeom>
          <a:noFill/>
          <a:ln/>
        </p:spPr>
        <p:txBody>
          <a:bodyPr wrap="square" lIns="0" tIns="0" rIns="0" bIns="0" rtlCol="0" anchor="ctr">
            <a:normAutofit/>
          </a:bodyPr>
          <a:lstStyle/>
          <a:p>
            <a:pPr algn="ctr" indent="0" marL="0">
              <a:buNone/>
            </a:pPr>
            <a:r>
              <a:rPr lang="en-US" sz="1200" dirty="0">
                <a:solidFill>
                  <a:srgbClr val="CBD5E1"/>
                </a:solidFill>
                <a:latin typeface="PingFang SC" pitchFamily="34" charset="0"/>
                <a:ea typeface="PingFang SC" pitchFamily="34" charset="-122"/>
                <a:cs typeface="PingFang SC" pitchFamily="34" charset="-120"/>
              </a:rPr>
              <a:t>师易智慧校园 · 校园消费模块  |  2026年7月</a:t>
            </a:r>
            <a:endParaRPr lang="en-US" sz="12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校园消费模块功能介绍</dc:title>
  <dc:subject>PptxGenJS Presentation</dc:subject>
  <dc:creator>师易智慧校园</dc:creator>
  <cp:lastModifiedBy>师易智慧校园</cp:lastModifiedBy>
  <cp:revision>1</cp:revision>
  <dcterms:created xsi:type="dcterms:W3CDTF">2026-07-21T07:03:58Z</dcterms:created>
  <dcterms:modified xsi:type="dcterms:W3CDTF">2026-07-21T07:03:58Z</dcterms:modified>
</cp:coreProperties>
</file>