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各位领导好，今天介绍校园电话模块。这个模块解决的核心问题是：学生在校期间怎么联系家长，同时管好通话时段、费用和隐私。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分四个部分：先说问题，再讲功能模块，然后走场景，最后说价值。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传统模式有哪些问题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三个问题：带手机影响学习、借老师手机不方便、通话时段不可控。这些直接影响教学秩序和家长体验。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用户管理、套餐计费、通话记录、设备管理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四个核心功能覆盖了校园电话从用户到设备到计费的全流程管理。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用户管理是基础功能。重点强调隐私保护机制。配图建议：用户管理列表 + 联系人绑定页面截图。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套餐计费解决费用管控问题。配图建议：套餐管理 + 订阅记录页面截图。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通话记录解决数据留存问题。配图建议：通话记录列表 + 欠费记录页面截图。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设备管理解决运维和管控问题。配图建议：设备列表 + 业务配置页面截图。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两个真实场景走一遍流程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住校生场景是最典型的使用场景。配图建议：话机设备 + 通话记录页面截图。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批量开通场景展示管理效率。配图建议：批量订阅 + 设备同步状态页面截图。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Before/After 对比与核心价值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5个环节逐一对比，每个都有实质性改善。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3个价值：秩序、安全、透明。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总结4点，每个功能对应解决一个具体问题。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感谢，欢迎提问。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B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/Users/xixue/Library/CloudStorage/SynologyDrive-myspace/客户端项目/总务管理模块PPT/images/bg-cover_2560x144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F1B2D">
              <a:alpha val="60000"/>
            </a:srgbClr>
          </a:solidFill>
          <a:ln/>
        </p:spPr>
      </p:sp>
      <p:sp>
        <p:nvSpPr>
          <p:cNvPr id="5" name="Text 1"/>
          <p:cNvSpPr/>
          <p:nvPr/>
        </p:nvSpPr>
        <p:spPr>
          <a:xfrm>
            <a:off x="731520" y="91440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93C5FD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</a:t>
            </a:r>
            <a:endParaRPr lang="en-US" sz="1600" dirty="0"/>
          </a:p>
        </p:txBody>
      </p:sp>
      <p:sp>
        <p:nvSpPr>
          <p:cNvPr id="6" name="Text 2"/>
          <p:cNvSpPr/>
          <p:nvPr/>
        </p:nvSpPr>
        <p:spPr>
          <a:xfrm>
            <a:off x="731520" y="1371600"/>
            <a:ext cx="6400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000" b="1" spc="250" kern="0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校园电话模块</a:t>
            </a:r>
            <a:endParaRPr lang="en-US" sz="4000" dirty="0"/>
          </a:p>
        </p:txBody>
      </p:sp>
      <p:sp>
        <p:nvSpPr>
          <p:cNvPr id="7" name="Text 3"/>
          <p:cNvSpPr/>
          <p:nvPr/>
        </p:nvSpPr>
        <p:spPr>
          <a:xfrm>
            <a:off x="731520" y="2377440"/>
            <a:ext cx="5943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50000"/>
              </a:lnSpc>
              <a:buNone/>
            </a:pPr>
            <a:r>
              <a:rPr lang="en-US" sz="1600" dirty="0">
                <a:solidFill>
                  <a:srgbClr val="CBD5E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学生刷脸通话、套餐计费管理、时段精细管控、隐私安全保护</a:t>
            </a:r>
            <a:endParaRPr lang="en-US" sz="1600" dirty="0"/>
          </a:p>
        </p:txBody>
      </p:sp>
      <p:sp>
        <p:nvSpPr>
          <p:cNvPr id="8" name="Text 4"/>
          <p:cNvSpPr/>
          <p:nvPr/>
        </p:nvSpPr>
        <p:spPr>
          <a:xfrm>
            <a:off x="731520" y="411480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总务管理 · 功能模块介绍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731520" y="43891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2026年7月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目录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今天讲四件事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548640" y="1463040"/>
            <a:ext cx="384048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548640" y="1463040"/>
            <a:ext cx="36576" cy="128016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7" name="Text 4"/>
          <p:cNvSpPr/>
          <p:nvPr/>
        </p:nvSpPr>
        <p:spPr>
          <a:xfrm>
            <a:off x="731520" y="16459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01</a:t>
            </a:r>
            <a:endParaRPr lang="en-US" sz="2800" dirty="0"/>
          </a:p>
        </p:txBody>
      </p:sp>
      <p:sp>
        <p:nvSpPr>
          <p:cNvPr id="8" name="Text 5"/>
          <p:cNvSpPr/>
          <p:nvPr/>
        </p:nvSpPr>
        <p:spPr>
          <a:xfrm>
            <a:off x="1554480" y="169164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校园电话的挑战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1554480" y="214884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传统模式有哪些问题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4754880" y="1463040"/>
            <a:ext cx="384048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754880" y="1463040"/>
            <a:ext cx="36576" cy="128016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2" name="Text 9"/>
          <p:cNvSpPr/>
          <p:nvPr/>
        </p:nvSpPr>
        <p:spPr>
          <a:xfrm>
            <a:off x="4937760" y="16459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02</a:t>
            </a:r>
            <a:endParaRPr lang="en-US" sz="2800" dirty="0"/>
          </a:p>
        </p:txBody>
      </p:sp>
      <p:sp>
        <p:nvSpPr>
          <p:cNvPr id="13" name="Text 10"/>
          <p:cNvSpPr/>
          <p:nvPr/>
        </p:nvSpPr>
        <p:spPr>
          <a:xfrm>
            <a:off x="5760720" y="169164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核心功能模块</a:t>
            </a:r>
            <a:endParaRPr lang="en-US" sz="1700" dirty="0"/>
          </a:p>
        </p:txBody>
      </p:sp>
      <p:sp>
        <p:nvSpPr>
          <p:cNvPr id="14" name="Text 11"/>
          <p:cNvSpPr/>
          <p:nvPr/>
        </p:nvSpPr>
        <p:spPr>
          <a:xfrm>
            <a:off x="5760720" y="214884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用户管理、套餐计费、通话记录、设备管理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548640" y="3017520"/>
            <a:ext cx="384048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548640" y="3017520"/>
            <a:ext cx="36576" cy="128016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7" name="Text 14"/>
          <p:cNvSpPr/>
          <p:nvPr/>
        </p:nvSpPr>
        <p:spPr>
          <a:xfrm>
            <a:off x="731520" y="32004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03</a:t>
            </a:r>
            <a:endParaRPr lang="en-US" sz="2800" dirty="0"/>
          </a:p>
        </p:txBody>
      </p:sp>
      <p:sp>
        <p:nvSpPr>
          <p:cNvPr id="18" name="Text 15"/>
          <p:cNvSpPr/>
          <p:nvPr/>
        </p:nvSpPr>
        <p:spPr>
          <a:xfrm>
            <a:off x="1554480" y="324612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典型应用场景</a:t>
            </a:r>
            <a:endParaRPr lang="en-US" sz="1700" dirty="0"/>
          </a:p>
        </p:txBody>
      </p:sp>
      <p:sp>
        <p:nvSpPr>
          <p:cNvPr id="19" name="Text 16"/>
          <p:cNvSpPr/>
          <p:nvPr/>
        </p:nvSpPr>
        <p:spPr>
          <a:xfrm>
            <a:off x="1554480" y="370332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两个真实场景走一遍流程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>
            <a:off x="4754880" y="3017520"/>
            <a:ext cx="384048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21" name="Shape 18"/>
          <p:cNvSpPr/>
          <p:nvPr/>
        </p:nvSpPr>
        <p:spPr>
          <a:xfrm>
            <a:off x="4754880" y="3017520"/>
            <a:ext cx="36576" cy="128016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22" name="Text 19"/>
          <p:cNvSpPr/>
          <p:nvPr/>
        </p:nvSpPr>
        <p:spPr>
          <a:xfrm>
            <a:off x="4937760" y="32004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04</a:t>
            </a:r>
            <a:endParaRPr lang="en-US" sz="2800" dirty="0"/>
          </a:p>
        </p:txBody>
      </p:sp>
      <p:sp>
        <p:nvSpPr>
          <p:cNvPr id="23" name="Text 20"/>
          <p:cNvSpPr/>
          <p:nvPr/>
        </p:nvSpPr>
        <p:spPr>
          <a:xfrm>
            <a:off x="5760720" y="324612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价值与优势</a:t>
            </a:r>
            <a:endParaRPr lang="en-US" sz="1700" dirty="0"/>
          </a:p>
        </p:txBody>
      </p:sp>
      <p:sp>
        <p:nvSpPr>
          <p:cNvPr id="24" name="Text 21"/>
          <p:cNvSpPr/>
          <p:nvPr/>
        </p:nvSpPr>
        <p:spPr>
          <a:xfrm>
            <a:off x="5760720" y="370332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Before/After 对比与核心价值</a:t>
            </a:r>
            <a:endParaRPr lang="en-US" sz="1300" dirty="0"/>
          </a:p>
        </p:txBody>
      </p:sp>
      <p:sp>
        <p:nvSpPr>
          <p:cNvPr id="25" name="Shape 22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校园电话模块</a:t>
            </a:r>
            <a:endParaRPr lang="en-US" sz="1000" dirty="0"/>
          </a:p>
        </p:txBody>
      </p:sp>
      <p:sp>
        <p:nvSpPr>
          <p:cNvPr id="27" name="Text 24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2 / 18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F1B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4" name="Text 1"/>
          <p:cNvSpPr/>
          <p:nvPr/>
        </p:nvSpPr>
        <p:spPr>
          <a:xfrm>
            <a:off x="731520" y="109728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01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731520" y="1554480"/>
            <a:ext cx="7315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400" b="1" spc="250" kern="0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校园电话的挑战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731520" y="283464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传统模式有哪些问题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校园电话模块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3 / 18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传统校园电话的3个实际问题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问题在哪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365760" y="1325880"/>
            <a:ext cx="2651760" cy="2743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365760" y="1325880"/>
            <a:ext cx="36576" cy="2743200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7" name="Text 4"/>
          <p:cNvSpPr/>
          <p:nvPr/>
        </p:nvSpPr>
        <p:spPr>
          <a:xfrm>
            <a:off x="594360" y="155448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问题一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594360" y="192024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学生带手机影响学习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594360" y="2423160"/>
            <a:ext cx="2194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学生带手机入校，上课玩手机、考试作弊、课间刷视频。手机还容易丢失或被盗，管理困难。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3246120" y="1325880"/>
            <a:ext cx="2651760" cy="2743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3246120" y="1325880"/>
            <a:ext cx="36576" cy="2743200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12" name="Text 9"/>
          <p:cNvSpPr/>
          <p:nvPr/>
        </p:nvSpPr>
        <p:spPr>
          <a:xfrm>
            <a:off x="3474720" y="155448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问题二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3474720" y="192024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借老师手机不方便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3474720" y="2423160"/>
            <a:ext cx="2194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学生临时需要联系家长，借老师或宿管手机。打扰老师工作，老师也不方便，还可能产生话费纠纷。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6126480" y="1325880"/>
            <a:ext cx="2651760" cy="2743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6126480" y="1325880"/>
            <a:ext cx="36576" cy="2743200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17" name="Text 14"/>
          <p:cNvSpPr/>
          <p:nvPr/>
        </p:nvSpPr>
        <p:spPr>
          <a:xfrm>
            <a:off x="6355080" y="155448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问题三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6355080" y="192024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通话时段不可控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6355080" y="2423160"/>
            <a:ext cx="2194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没有通话时段限制，学生可能在上课时间打电话。通话时长无上限，家长担心高额话费。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校园电话模块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4 / 18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F1B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4" name="Text 1"/>
          <p:cNvSpPr/>
          <p:nvPr/>
        </p:nvSpPr>
        <p:spPr>
          <a:xfrm>
            <a:off x="731520" y="109728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02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731520" y="1554480"/>
            <a:ext cx="7315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400" b="1" spc="250" kern="0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核心功能模块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731520" y="283464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用户管理、套餐计费、通话记录、设备管理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校园电话模块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5 / 18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校园电话模块包含4个核心功能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功能总览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1837944" y="1417320"/>
            <a:ext cx="1298448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1837944" y="1417320"/>
            <a:ext cx="1298448" cy="36576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7" name="Text 4"/>
          <p:cNvSpPr/>
          <p:nvPr/>
        </p:nvSpPr>
        <p:spPr>
          <a:xfrm>
            <a:off x="1929384" y="1691640"/>
            <a:ext cx="11155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01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1929384" y="2057400"/>
            <a:ext cx="11155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用户管理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1929384" y="2423160"/>
            <a:ext cx="111556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学生账户管理</a:t>
            </a:r>
            <a:endParaRPr lang="en-US" sz="1100" dirty="0"/>
          </a:p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联系人绑定</a:t>
            </a:r>
            <a:endParaRPr lang="en-US" sz="1100" dirty="0"/>
          </a:p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限时长配置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3227832" y="1417320"/>
            <a:ext cx="1298448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3227832" y="1417320"/>
            <a:ext cx="1298448" cy="36576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2" name="Text 9"/>
          <p:cNvSpPr/>
          <p:nvPr/>
        </p:nvSpPr>
        <p:spPr>
          <a:xfrm>
            <a:off x="3319272" y="1691640"/>
            <a:ext cx="11155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02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3319272" y="2057400"/>
            <a:ext cx="11155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套餐计费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3319272" y="2423160"/>
            <a:ext cx="111556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套餐CRUD</a:t>
            </a:r>
            <a:endParaRPr lang="en-US" sz="1100" dirty="0"/>
          </a:p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订阅退订</a:t>
            </a:r>
            <a:endParaRPr lang="en-US" sz="1100" dirty="0"/>
          </a:p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退款管理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4617720" y="1417320"/>
            <a:ext cx="1298448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4617720" y="1417320"/>
            <a:ext cx="1298448" cy="36576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7" name="Text 14"/>
          <p:cNvSpPr/>
          <p:nvPr/>
        </p:nvSpPr>
        <p:spPr>
          <a:xfrm>
            <a:off x="4709160" y="1691640"/>
            <a:ext cx="11155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03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4709160" y="2057400"/>
            <a:ext cx="11155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通话记录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4709160" y="2423160"/>
            <a:ext cx="111556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全量记录</a:t>
            </a:r>
            <a:endParaRPr lang="en-US" sz="1100" dirty="0"/>
          </a:p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欠费追踪</a:t>
            </a:r>
            <a:endParaRPr lang="en-US" sz="1100" dirty="0"/>
          </a:p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批量导出</a:t>
            </a:r>
            <a:endParaRPr lang="en-US" sz="1100" dirty="0"/>
          </a:p>
        </p:txBody>
      </p:sp>
      <p:sp>
        <p:nvSpPr>
          <p:cNvPr id="20" name="Shape 17"/>
          <p:cNvSpPr/>
          <p:nvPr/>
        </p:nvSpPr>
        <p:spPr>
          <a:xfrm>
            <a:off x="6007608" y="1417320"/>
            <a:ext cx="1298448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21" name="Shape 18"/>
          <p:cNvSpPr/>
          <p:nvPr/>
        </p:nvSpPr>
        <p:spPr>
          <a:xfrm>
            <a:off x="6007608" y="1417320"/>
            <a:ext cx="1298448" cy="36576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22" name="Text 19"/>
          <p:cNvSpPr/>
          <p:nvPr/>
        </p:nvSpPr>
        <p:spPr>
          <a:xfrm>
            <a:off x="6099048" y="1691640"/>
            <a:ext cx="11155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04</a:t>
            </a:r>
            <a:endParaRPr lang="en-US" sz="2000" dirty="0"/>
          </a:p>
        </p:txBody>
      </p:sp>
      <p:sp>
        <p:nvSpPr>
          <p:cNvPr id="23" name="Text 20"/>
          <p:cNvSpPr/>
          <p:nvPr/>
        </p:nvSpPr>
        <p:spPr>
          <a:xfrm>
            <a:off x="6099048" y="2057400"/>
            <a:ext cx="11155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设备管理</a:t>
            </a:r>
            <a:endParaRPr lang="en-US" sz="1400" dirty="0"/>
          </a:p>
        </p:txBody>
      </p:sp>
      <p:sp>
        <p:nvSpPr>
          <p:cNvPr id="24" name="Text 21"/>
          <p:cNvSpPr/>
          <p:nvPr/>
        </p:nvSpPr>
        <p:spPr>
          <a:xfrm>
            <a:off x="6099048" y="2423160"/>
            <a:ext cx="111556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话机注册</a:t>
            </a:r>
            <a:endParaRPr lang="en-US" sz="1100" dirty="0"/>
          </a:p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在线监控</a:t>
            </a:r>
            <a:endParaRPr lang="en-US" sz="1100" dirty="0"/>
          </a:p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时段配置</a:t>
            </a:r>
            <a:endParaRPr lang="en-US" sz="1100" dirty="0"/>
          </a:p>
        </p:txBody>
      </p:sp>
      <p:sp>
        <p:nvSpPr>
          <p:cNvPr id="25" name="Shape 22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校园电话模块</a:t>
            </a:r>
            <a:endParaRPr lang="en-US" sz="1000" dirty="0"/>
          </a:p>
        </p:txBody>
      </p:sp>
      <p:sp>
        <p:nvSpPr>
          <p:cNvPr id="27" name="Text 24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6 / 18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用户管理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功能一：学生账户与联系人管理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45720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457200" y="1371600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7" name="Shape 4"/>
          <p:cNvSpPr/>
          <p:nvPr/>
        </p:nvSpPr>
        <p:spPr>
          <a:xfrm>
            <a:off x="640080" y="1645920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8" name="Text 5"/>
          <p:cNvSpPr/>
          <p:nvPr/>
        </p:nvSpPr>
        <p:spPr>
          <a:xfrm>
            <a:off x="640080" y="164592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960120" y="1463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学生账户管理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60120" y="17373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学生账户启用/禁用，批量同步到话机设备，支持Excel批量导入（限3000条/次）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66344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663440" y="1371600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3" name="Shape 10"/>
          <p:cNvSpPr/>
          <p:nvPr/>
        </p:nvSpPr>
        <p:spPr>
          <a:xfrm>
            <a:off x="4846320" y="1645920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14" name="Text 11"/>
          <p:cNvSpPr/>
          <p:nvPr/>
        </p:nvSpPr>
        <p:spPr>
          <a:xfrm>
            <a:off x="4846320" y="164592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2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5166360" y="1463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联系人绑定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5166360" y="17373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家长扫码绑定码自助绑定联系人，学生端只见关系称呼（如爸爸、妈妈），不显示手机号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45720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457200" y="2258568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9" name="Shape 16"/>
          <p:cNvSpPr/>
          <p:nvPr/>
        </p:nvSpPr>
        <p:spPr>
          <a:xfrm>
            <a:off x="640080" y="2532888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0" name="Text 17"/>
          <p:cNvSpPr/>
          <p:nvPr/>
        </p:nvSpPr>
        <p:spPr>
          <a:xfrm>
            <a:off x="640080" y="2532888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3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960120" y="235000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限时长配置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960120" y="262432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按日/周/月配置通话限时长（-1为不限），实时显示已用/欠费分钟数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466344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4663440" y="2258568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25" name="Shape 22"/>
          <p:cNvSpPr/>
          <p:nvPr/>
        </p:nvSpPr>
        <p:spPr>
          <a:xfrm>
            <a:off x="4846320" y="2532888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6" name="Text 23"/>
          <p:cNvSpPr/>
          <p:nvPr/>
        </p:nvSpPr>
        <p:spPr>
          <a:xfrm>
            <a:off x="4846320" y="2532888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4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5166360" y="235000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可绑人数控制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5166360" y="262432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限制每名学生最多可绑定联系人数（默认6人），降低信息扩散面</a:t>
            </a:r>
            <a:endParaRPr lang="en-US" sz="1200" dirty="0"/>
          </a:p>
        </p:txBody>
      </p:sp>
      <p:sp>
        <p:nvSpPr>
          <p:cNvPr id="29" name="Shape 26"/>
          <p:cNvSpPr/>
          <p:nvPr/>
        </p:nvSpPr>
        <p:spPr>
          <a:xfrm>
            <a:off x="457200" y="3337560"/>
            <a:ext cx="8229600" cy="457200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640080" y="338328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解决的问题：</a:t>
            </a:r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家长手机号需告知学校录入，隐私泄露风险。现在扫码自助绑定，号码集中管理，学生端只见关系称呼。</a:t>
            </a:r>
            <a:endParaRPr lang="en-US" sz="1300" dirty="0"/>
          </a:p>
        </p:txBody>
      </p:sp>
      <p:sp>
        <p:nvSpPr>
          <p:cNvPr id="31" name="Shape 28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校园电话模块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7 / 18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套餐计费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功能二：套餐订阅与费用管理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45720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457200" y="1371600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7" name="Shape 4"/>
          <p:cNvSpPr/>
          <p:nvPr/>
        </p:nvSpPr>
        <p:spPr>
          <a:xfrm>
            <a:off x="640080" y="1645920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8" name="Text 5"/>
          <p:cNvSpPr/>
          <p:nvPr/>
        </p:nvSpPr>
        <p:spPr>
          <a:xfrm>
            <a:off x="640080" y="164592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960120" y="1463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套餐管理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60120" y="17373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套餐CRUD（增删改查）+ 上架/下架，支持周期型和不限型两种用量模式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66344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663440" y="1371600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3" name="Shape 10"/>
          <p:cNvSpPr/>
          <p:nvPr/>
        </p:nvSpPr>
        <p:spPr>
          <a:xfrm>
            <a:off x="4846320" y="1645920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14" name="Text 11"/>
          <p:cNvSpPr/>
          <p:nvPr/>
        </p:nvSpPr>
        <p:spPr>
          <a:xfrm>
            <a:off x="4846320" y="164592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2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5166360" y="1463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订阅管理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5166360" y="17373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学生订阅套餐，支持批量订阅，订阅记录可查询、可导出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45720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457200" y="2258568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9" name="Shape 16"/>
          <p:cNvSpPr/>
          <p:nvPr/>
        </p:nvSpPr>
        <p:spPr>
          <a:xfrm>
            <a:off x="640080" y="2532888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0" name="Text 17"/>
          <p:cNvSpPr/>
          <p:nvPr/>
        </p:nvSpPr>
        <p:spPr>
          <a:xfrm>
            <a:off x="640080" y="2532888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3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960120" y="235000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退订退款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960120" y="262432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支持退订和退款，退款金额校验（不可超过最大退款额），退款原因必填，退款记录可追溯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466344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4663440" y="2258568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25" name="Shape 22"/>
          <p:cNvSpPr/>
          <p:nvPr/>
        </p:nvSpPr>
        <p:spPr>
          <a:xfrm>
            <a:off x="4846320" y="2532888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6" name="Text 23"/>
          <p:cNvSpPr/>
          <p:nvPr/>
        </p:nvSpPr>
        <p:spPr>
          <a:xfrm>
            <a:off x="4846320" y="2532888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4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5166360" y="235000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有效期管理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5166360" y="262432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套餐生效类型和有效期灵活配置（截止日期或有效天数），自动计算可用时长</a:t>
            </a:r>
            <a:endParaRPr lang="en-US" sz="1200" dirty="0"/>
          </a:p>
        </p:txBody>
      </p:sp>
      <p:sp>
        <p:nvSpPr>
          <p:cNvPr id="29" name="Shape 26"/>
          <p:cNvSpPr/>
          <p:nvPr/>
        </p:nvSpPr>
        <p:spPr>
          <a:xfrm>
            <a:off x="457200" y="3337560"/>
            <a:ext cx="8229600" cy="457200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640080" y="338328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解决的问题：</a:t>
            </a:r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通话费用无管控，家长担心高额话费。现在套餐计费+限时长+欠费追踪，费用透明可控。</a:t>
            </a:r>
            <a:endParaRPr lang="en-US" sz="1300" dirty="0"/>
          </a:p>
        </p:txBody>
      </p:sp>
      <p:sp>
        <p:nvSpPr>
          <p:cNvPr id="31" name="Shape 28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校园电话模块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8 / 18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通话记录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功能三：全量记录与欠费追踪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45720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457200" y="1371600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7" name="Shape 4"/>
          <p:cNvSpPr/>
          <p:nvPr/>
        </p:nvSpPr>
        <p:spPr>
          <a:xfrm>
            <a:off x="640080" y="1645920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8" name="Text 5"/>
          <p:cNvSpPr/>
          <p:nvPr/>
        </p:nvSpPr>
        <p:spPr>
          <a:xfrm>
            <a:off x="640080" y="164592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960120" y="1463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全量通话记录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60120" y="17373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记录拨号、接听、挂断时间、通话类型、通话时长、实扣时长、是否计费、使用设备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66344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663440" y="1371600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3" name="Shape 10"/>
          <p:cNvSpPr/>
          <p:nvPr/>
        </p:nvSpPr>
        <p:spPr>
          <a:xfrm>
            <a:off x="4846320" y="1645920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14" name="Text 11"/>
          <p:cNvSpPr/>
          <p:nvPr/>
        </p:nvSpPr>
        <p:spPr>
          <a:xfrm>
            <a:off x="4846320" y="164592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2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5166360" y="1463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多维度筛选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5166360" y="17373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按姓名、班级、时间范围、通话类型、通话状态、设备等条件筛选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45720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457200" y="2258568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9" name="Shape 16"/>
          <p:cNvSpPr/>
          <p:nvPr/>
        </p:nvSpPr>
        <p:spPr>
          <a:xfrm>
            <a:off x="640080" y="2532888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0" name="Text 17"/>
          <p:cNvSpPr/>
          <p:nvPr/>
        </p:nvSpPr>
        <p:spPr>
          <a:xfrm>
            <a:off x="640080" y="2532888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3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960120" y="235000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欠费追踪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960120" y="262432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独立欠费记录Tab，追踪超套餐使用产生的欠费分钟数，按学生/班级/时间筛选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466344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4663440" y="2258568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25" name="Shape 22"/>
          <p:cNvSpPr/>
          <p:nvPr/>
        </p:nvSpPr>
        <p:spPr>
          <a:xfrm>
            <a:off x="4846320" y="2532888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6" name="Text 23"/>
          <p:cNvSpPr/>
          <p:nvPr/>
        </p:nvSpPr>
        <p:spPr>
          <a:xfrm>
            <a:off x="4846320" y="2532888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4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5166360" y="235000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批量导出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5166360" y="262432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通话记录和欠费记录均支持批量导出Excel，方便对账和统计</a:t>
            </a:r>
            <a:endParaRPr lang="en-US" sz="1200" dirty="0"/>
          </a:p>
        </p:txBody>
      </p:sp>
      <p:sp>
        <p:nvSpPr>
          <p:cNvPr id="29" name="Shape 26"/>
          <p:cNvSpPr/>
          <p:nvPr/>
        </p:nvSpPr>
        <p:spPr>
          <a:xfrm>
            <a:off x="457200" y="3337560"/>
            <a:ext cx="8229600" cy="457200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640080" y="338328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解决的问题：</a:t>
            </a:r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通话记录无留存，出了纠纷对不上。现在全量记录留痕，欠费独立追踪，数据可导出对账。</a:t>
            </a:r>
            <a:endParaRPr lang="en-US" sz="1300" dirty="0"/>
          </a:p>
        </p:txBody>
      </p:sp>
      <p:sp>
        <p:nvSpPr>
          <p:cNvPr id="31" name="Shape 28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校园电话模块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9 / 18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设备管理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功能四：话机设备与策略配置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45720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457200" y="1371600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7" name="Shape 4"/>
          <p:cNvSpPr/>
          <p:nvPr/>
        </p:nvSpPr>
        <p:spPr>
          <a:xfrm>
            <a:off x="640080" y="1645920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8" name="Text 5"/>
          <p:cNvSpPr/>
          <p:nvPr/>
        </p:nvSpPr>
        <p:spPr>
          <a:xfrm>
            <a:off x="640080" y="164592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960120" y="1463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话机注册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60120" y="17373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设备SN码注册，配置访问密码、安装地点、微信基础配置，激活码激活人脸识别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66344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663440" y="1371600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3" name="Shape 10"/>
          <p:cNvSpPr/>
          <p:nvPr/>
        </p:nvSpPr>
        <p:spPr>
          <a:xfrm>
            <a:off x="4846320" y="1645920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14" name="Text 11"/>
          <p:cNvSpPr/>
          <p:nvPr/>
        </p:nvSpPr>
        <p:spPr>
          <a:xfrm>
            <a:off x="4846320" y="164592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2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5166360" y="1463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在线监控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5166360" y="17373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实时监控设备在线状态和心跳时间，鼠标悬停刷新，离线自动重试同步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45720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457200" y="2258568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9" name="Shape 16"/>
          <p:cNvSpPr/>
          <p:nvPr/>
        </p:nvSpPr>
        <p:spPr>
          <a:xfrm>
            <a:off x="640080" y="2532888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0" name="Text 17"/>
          <p:cNvSpPr/>
          <p:nvPr/>
        </p:nvSpPr>
        <p:spPr>
          <a:xfrm>
            <a:off x="640080" y="2532888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3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960120" y="235000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人脸同步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960120" y="262432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人脸/卡号同步状态可视化：已同步/未同步/未录入照片/下载失败/未检测到人脸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466344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4663440" y="2258568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25" name="Shape 22"/>
          <p:cNvSpPr/>
          <p:nvPr/>
        </p:nvSpPr>
        <p:spPr>
          <a:xfrm>
            <a:off x="4846320" y="2532888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6" name="Text 23"/>
          <p:cNvSpPr/>
          <p:nvPr/>
        </p:nvSpPr>
        <p:spPr>
          <a:xfrm>
            <a:off x="4846320" y="2532888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4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5166360" y="235000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通话策略配置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5166360" y="262432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按周/日配置允许通话时段（每日最多8段），单次最大时长，允许通话类型（视频/语音）</a:t>
            </a:r>
            <a:endParaRPr lang="en-US" sz="1200" dirty="0"/>
          </a:p>
        </p:txBody>
      </p:sp>
      <p:sp>
        <p:nvSpPr>
          <p:cNvPr id="29" name="Shape 26"/>
          <p:cNvSpPr/>
          <p:nvPr/>
        </p:nvSpPr>
        <p:spPr>
          <a:xfrm>
            <a:off x="457200" y="3337560"/>
            <a:ext cx="8229600" cy="457200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640080" y="338328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解决的问题：</a:t>
            </a:r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设备故障发现滞后，通话时段不可控。现在在线实时监控+精细时段配置，管理到位。</a:t>
            </a:r>
            <a:endParaRPr lang="en-US" sz="1300" dirty="0"/>
          </a:p>
        </p:txBody>
      </p:sp>
      <p:sp>
        <p:nvSpPr>
          <p:cNvPr id="31" name="Shape 28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校园电话模块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10 / 18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F1B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4" name="Text 1"/>
          <p:cNvSpPr/>
          <p:nvPr/>
        </p:nvSpPr>
        <p:spPr>
          <a:xfrm>
            <a:off x="731520" y="109728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03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731520" y="1554480"/>
            <a:ext cx="7315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400" b="1" spc="250" kern="0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典型应用场景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731520" y="283464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两个真实场景走一遍流程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校园电话模块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11 / 18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457200" y="320040"/>
            <a:ext cx="1097280" cy="320040"/>
          </a:xfrm>
          <a:prstGeom prst="roundRect">
            <a:avLst>
              <a:gd name="adj" fmla="val 142857"/>
            </a:avLst>
          </a:prstGeom>
          <a:solidFill>
            <a:srgbClr val="2563EB"/>
          </a:solidFill>
          <a:ln/>
        </p:spPr>
      </p:sp>
      <p:sp>
        <p:nvSpPr>
          <p:cNvPr id="4" name="Text 1"/>
          <p:cNvSpPr/>
          <p:nvPr/>
        </p:nvSpPr>
        <p:spPr>
          <a:xfrm>
            <a:off x="457200" y="320040"/>
            <a:ext cx="1097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日常场景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691640" y="274320"/>
            <a:ext cx="548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场景一：住校生晚自习后报平安</a:t>
            </a:r>
            <a:endParaRPr lang="en-US" sz="2400" dirty="0"/>
          </a:p>
        </p:txBody>
      </p:sp>
      <p:sp>
        <p:nvSpPr>
          <p:cNvPr id="6" name="Shape 3"/>
          <p:cNvSpPr/>
          <p:nvPr/>
        </p:nvSpPr>
        <p:spPr>
          <a:xfrm>
            <a:off x="457200" y="1005840"/>
            <a:ext cx="402336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457200" y="1005840"/>
            <a:ext cx="36576" cy="1645920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8" name="Text 5"/>
          <p:cNvSpPr/>
          <p:nvPr/>
        </p:nvSpPr>
        <p:spPr>
          <a:xfrm>
            <a:off x="685800" y="114300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DC2626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以前怎么做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685800" y="146304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学生带手机到宿舍打电话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685800" y="173736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手机可能上课时玩手机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685800" y="201168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通话时长无限制，话费高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685800" y="228600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手机丢失或被盗风险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4663440" y="1005840"/>
            <a:ext cx="402336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4663440" y="1005840"/>
            <a:ext cx="36576" cy="1645920"/>
          </a:xfrm>
          <a:prstGeom prst="rect">
            <a:avLst/>
          </a:prstGeom>
          <a:solidFill>
            <a:srgbClr val="059669"/>
          </a:solidFill>
          <a:ln/>
        </p:spPr>
      </p:sp>
      <p:sp>
        <p:nvSpPr>
          <p:cNvPr id="15" name="Text 12"/>
          <p:cNvSpPr/>
          <p:nvPr/>
        </p:nvSpPr>
        <p:spPr>
          <a:xfrm>
            <a:off x="4892040" y="114300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596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现在怎么做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4892040" y="146304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学生到宿舍楼下话机刷脸登录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4892040" y="173736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拨打妈妈，系统按套餐扣减通话分钟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4892040" y="201168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通话时段已配置（仅晚自习后）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4892040" y="228600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通话记录自动留痕，超时段自动限制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457200" y="2926080"/>
            <a:ext cx="8229600" cy="502920"/>
          </a:xfrm>
          <a:prstGeom prst="rect">
            <a:avLst/>
          </a:prstGeom>
          <a:solidFill>
            <a:srgbClr val="F0FDF4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40080" y="2971800"/>
            <a:ext cx="7863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596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效果：</a:t>
            </a:r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学生不用带手机就能联系家长，通话时段和时长可控，家长不用担心高额话费和手机丢失。</a:t>
            </a:r>
            <a:endParaRPr lang="en-US" sz="1300" dirty="0"/>
          </a:p>
        </p:txBody>
      </p:sp>
      <p:sp>
        <p:nvSpPr>
          <p:cNvPr id="22" name="Shape 19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校园电话模块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12 / 18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457200" y="320040"/>
            <a:ext cx="1097280" cy="320040"/>
          </a:xfrm>
          <a:prstGeom prst="roundRect">
            <a:avLst>
              <a:gd name="adj" fmla="val 142857"/>
            </a:avLst>
          </a:prstGeom>
          <a:solidFill>
            <a:srgbClr val="D97706"/>
          </a:solidFill>
          <a:ln/>
        </p:spPr>
      </p:sp>
      <p:sp>
        <p:nvSpPr>
          <p:cNvPr id="4" name="Text 1"/>
          <p:cNvSpPr/>
          <p:nvPr/>
        </p:nvSpPr>
        <p:spPr>
          <a:xfrm>
            <a:off x="457200" y="320040"/>
            <a:ext cx="1097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管理场景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691640" y="274320"/>
            <a:ext cx="548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场景二：学校批量开通话机服务</a:t>
            </a:r>
            <a:endParaRPr lang="en-US" sz="2400" dirty="0"/>
          </a:p>
        </p:txBody>
      </p:sp>
      <p:sp>
        <p:nvSpPr>
          <p:cNvPr id="6" name="Shape 3"/>
          <p:cNvSpPr/>
          <p:nvPr/>
        </p:nvSpPr>
        <p:spPr>
          <a:xfrm>
            <a:off x="457200" y="1005840"/>
            <a:ext cx="402336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457200" y="1005840"/>
            <a:ext cx="36576" cy="1645920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8" name="Text 5"/>
          <p:cNvSpPr/>
          <p:nvPr/>
        </p:nvSpPr>
        <p:spPr>
          <a:xfrm>
            <a:off x="685800" y="114300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DC2626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以前怎么做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685800" y="146304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新学期开学，班主任手动收集家长手机号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685800" y="173736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逐个录入系统，200人要录2天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685800" y="201168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家长手机号暴露给老师，隐私担忧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685800" y="228600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话机设备状态不明，故障靠学生反馈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4663440" y="1005840"/>
            <a:ext cx="402336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4663440" y="1005840"/>
            <a:ext cx="36576" cy="1645920"/>
          </a:xfrm>
          <a:prstGeom prst="rect">
            <a:avLst/>
          </a:prstGeom>
          <a:solidFill>
            <a:srgbClr val="059669"/>
          </a:solidFill>
          <a:ln/>
        </p:spPr>
      </p:sp>
      <p:sp>
        <p:nvSpPr>
          <p:cNvPr id="15" name="Text 12"/>
          <p:cNvSpPr/>
          <p:nvPr/>
        </p:nvSpPr>
        <p:spPr>
          <a:xfrm>
            <a:off x="4892040" y="114300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596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现在怎么做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4892040" y="146304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学校下载机构绑定码，家长扫码自助绑定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4892040" y="173736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班主任Excel批量订阅套餐（3000条/次）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4892040" y="201168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人脸同步状态可视化，未检测到人脸一目了然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4892040" y="228600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管理员配置通话时段，仅午休和放学后可通话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457200" y="2926080"/>
            <a:ext cx="8229600" cy="502920"/>
          </a:xfrm>
          <a:prstGeom prst="rect">
            <a:avLst/>
          </a:prstGeom>
          <a:solidFill>
            <a:srgbClr val="FFFBEB"/>
          </a:solidFill>
          <a:ln w="12700">
            <a:solidFill>
              <a:srgbClr val="FDE68A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40080" y="2971800"/>
            <a:ext cx="7863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D97706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效果：</a:t>
            </a:r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开通服务从2天缩短到2小时，家长手机号不经过老师，设备故障提前发现。管理规范、隐私安全。</a:t>
            </a:r>
            <a:endParaRPr lang="en-US" sz="1300" dirty="0"/>
          </a:p>
        </p:txBody>
      </p:sp>
      <p:sp>
        <p:nvSpPr>
          <p:cNvPr id="22" name="Shape 19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校园电话模块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13 / 18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F1B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4" name="Text 1"/>
          <p:cNvSpPr/>
          <p:nvPr/>
        </p:nvSpPr>
        <p:spPr>
          <a:xfrm>
            <a:off x="731520" y="109728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04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731520" y="1554480"/>
            <a:ext cx="7315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400" b="1" spc="250" kern="0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价值与优势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731520" y="283464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Before/After 对比与核心价值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校园电话模块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14 / 18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Before / After 对比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装了这套系统，哪些事情变好了</a:t>
            </a:r>
            <a:endParaRPr lang="en-US" sz="140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63040"/>
          <a:ext cx="822960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3383280"/>
                <a:gridCol w="3474720"/>
              </a:tblGrid>
              <a:tr h="5334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环节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以前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现在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联系方式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学生带手机或借老师手机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校园话机刷脸登录，自助拨号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通话时段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不可控，随时可拨打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按周/日精细配置允许通话时段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费用管控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无限制，家长自付话费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套餐计费+日/周/月限时长+欠费追踪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隐私保护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家长手机号告知老师录入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扫码自助绑定，学生端只见关系称呼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设备运维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故障靠学生反馈，发现滞后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在线状态实时监控+人脸同步可视化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2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7" name="Text 3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校园电话模块</a:t>
            </a:r>
            <a:endParaRPr lang="en-US" sz="1000" dirty="0"/>
          </a:p>
        </p:txBody>
      </p:sp>
      <p:sp>
        <p:nvSpPr>
          <p:cNvPr id="8" name="Text 4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15 / 18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3个核心价值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装了这套系统，带来什么改善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365760" y="1371600"/>
            <a:ext cx="265176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365760" y="1371600"/>
            <a:ext cx="2651760" cy="36576"/>
          </a:xfrm>
          <a:prstGeom prst="rect">
            <a:avLst/>
          </a:prstGeom>
          <a:solidFill>
            <a:srgbClr val="059669"/>
          </a:solidFill>
          <a:ln/>
        </p:spPr>
      </p:sp>
      <p:sp>
        <p:nvSpPr>
          <p:cNvPr id="7" name="Text 4"/>
          <p:cNvSpPr/>
          <p:nvPr/>
        </p:nvSpPr>
        <p:spPr>
          <a:xfrm>
            <a:off x="594360" y="1600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0596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秩序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594360" y="192024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教学不受干扰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594360" y="2468880"/>
            <a:ext cx="21945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6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学生不用带手机入校，通话时段精细管控，上课时间自动限制拨号。教学秩序有保障。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3246120" y="1371600"/>
            <a:ext cx="265176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3246120" y="1371600"/>
            <a:ext cx="2651760" cy="36576"/>
          </a:xfrm>
          <a:prstGeom prst="rect">
            <a:avLst/>
          </a:prstGeom>
          <a:solidFill>
            <a:srgbClr val="059669"/>
          </a:solidFill>
          <a:ln/>
        </p:spPr>
      </p:sp>
      <p:sp>
        <p:nvSpPr>
          <p:cNvPr id="12" name="Text 9"/>
          <p:cNvSpPr/>
          <p:nvPr/>
        </p:nvSpPr>
        <p:spPr>
          <a:xfrm>
            <a:off x="3474720" y="1600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0596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安全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3474720" y="192024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隐私不泄露</a:t>
            </a:r>
            <a:endParaRPr lang="en-US" sz="1700" dirty="0"/>
          </a:p>
        </p:txBody>
      </p:sp>
      <p:sp>
        <p:nvSpPr>
          <p:cNvPr id="14" name="Text 11"/>
          <p:cNvSpPr/>
          <p:nvPr/>
        </p:nvSpPr>
        <p:spPr>
          <a:xfrm>
            <a:off x="3474720" y="2468880"/>
            <a:ext cx="21945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6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家长扫码自助绑定，手机号集中管理。学生端只见关系称呼，不显示号码。隐私安全有保障。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6126480" y="1371600"/>
            <a:ext cx="265176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6126480" y="1371600"/>
            <a:ext cx="2651760" cy="36576"/>
          </a:xfrm>
          <a:prstGeom prst="rect">
            <a:avLst/>
          </a:prstGeom>
          <a:solidFill>
            <a:srgbClr val="059669"/>
          </a:solidFill>
          <a:ln/>
        </p:spPr>
      </p:sp>
      <p:sp>
        <p:nvSpPr>
          <p:cNvPr id="17" name="Text 14"/>
          <p:cNvSpPr/>
          <p:nvPr/>
        </p:nvSpPr>
        <p:spPr>
          <a:xfrm>
            <a:off x="6355080" y="1600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0596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透明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6355080" y="192024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费用可管控</a:t>
            </a:r>
            <a:endParaRPr lang="en-US" sz="1700" dirty="0"/>
          </a:p>
        </p:txBody>
      </p:sp>
      <p:sp>
        <p:nvSpPr>
          <p:cNvPr id="19" name="Text 16"/>
          <p:cNvSpPr/>
          <p:nvPr/>
        </p:nvSpPr>
        <p:spPr>
          <a:xfrm>
            <a:off x="6355080" y="2468880"/>
            <a:ext cx="21945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6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套餐计费+限时长+欠费追踪，通话记录全量留痕。家长放心、学校省心、对账清晰。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校园电话模块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16 / 18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总结</a:t>
            </a:r>
            <a:endParaRPr lang="en-US" sz="2600" dirty="0"/>
          </a:p>
        </p:txBody>
      </p:sp>
      <p:sp>
        <p:nvSpPr>
          <p:cNvPr id="4" name="Shape 1"/>
          <p:cNvSpPr/>
          <p:nvPr/>
        </p:nvSpPr>
        <p:spPr>
          <a:xfrm>
            <a:off x="1143000" y="1437894"/>
            <a:ext cx="685800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5" name="Shape 2"/>
          <p:cNvSpPr/>
          <p:nvPr/>
        </p:nvSpPr>
        <p:spPr>
          <a:xfrm>
            <a:off x="1325880" y="1584198"/>
            <a:ext cx="365760" cy="365760"/>
          </a:xfrm>
          <a:prstGeom prst="roundRect">
            <a:avLst>
              <a:gd name="adj" fmla="val 125000"/>
            </a:avLst>
          </a:prstGeom>
          <a:solidFill>
            <a:srgbClr val="2563EB"/>
          </a:solidFill>
          <a:ln/>
        </p:spPr>
      </p:sp>
      <p:sp>
        <p:nvSpPr>
          <p:cNvPr id="6" name="Text 3"/>
          <p:cNvSpPr/>
          <p:nvPr/>
        </p:nvSpPr>
        <p:spPr>
          <a:xfrm>
            <a:off x="1325880" y="158419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一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1828800" y="1437894"/>
            <a:ext cx="59893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用户管理解决「家长手机号隐私泄露」——扫码自助绑定，学生端只见关系称呼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1143000" y="2324862"/>
            <a:ext cx="685800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1325880" y="2471166"/>
            <a:ext cx="365760" cy="365760"/>
          </a:xfrm>
          <a:prstGeom prst="roundRect">
            <a:avLst>
              <a:gd name="adj" fmla="val 125000"/>
            </a:avLst>
          </a:prstGeom>
          <a:solidFill>
            <a:srgbClr val="2563EB"/>
          </a:solidFill>
          <a:ln/>
        </p:spPr>
      </p:sp>
      <p:sp>
        <p:nvSpPr>
          <p:cNvPr id="10" name="Text 7"/>
          <p:cNvSpPr/>
          <p:nvPr/>
        </p:nvSpPr>
        <p:spPr>
          <a:xfrm>
            <a:off x="1325880" y="247116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二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1828800" y="2324862"/>
            <a:ext cx="59893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套餐计费解决「通话费用无管控」——套餐订阅+限时长+欠费追踪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1143000" y="3211830"/>
            <a:ext cx="685800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1325880" y="3358134"/>
            <a:ext cx="365760" cy="365760"/>
          </a:xfrm>
          <a:prstGeom prst="roundRect">
            <a:avLst>
              <a:gd name="adj" fmla="val 125000"/>
            </a:avLst>
          </a:prstGeom>
          <a:solidFill>
            <a:srgbClr val="2563EB"/>
          </a:solidFill>
          <a:ln/>
        </p:spPr>
      </p:sp>
      <p:sp>
        <p:nvSpPr>
          <p:cNvPr id="14" name="Text 11"/>
          <p:cNvSpPr/>
          <p:nvPr/>
        </p:nvSpPr>
        <p:spPr>
          <a:xfrm>
            <a:off x="1325880" y="335813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三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1828800" y="3211830"/>
            <a:ext cx="59893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通话记录解决「记录无留存」——全量记录留痕，欠费独立追踪，可导出对账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1143000" y="4098798"/>
            <a:ext cx="685800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1325880" y="4245102"/>
            <a:ext cx="365760" cy="365760"/>
          </a:xfrm>
          <a:prstGeom prst="roundRect">
            <a:avLst>
              <a:gd name="adj" fmla="val 125000"/>
            </a:avLst>
          </a:prstGeom>
          <a:solidFill>
            <a:srgbClr val="2563EB"/>
          </a:solidFill>
          <a:ln/>
        </p:spPr>
      </p:sp>
      <p:sp>
        <p:nvSpPr>
          <p:cNvPr id="18" name="Text 15"/>
          <p:cNvSpPr/>
          <p:nvPr/>
        </p:nvSpPr>
        <p:spPr>
          <a:xfrm>
            <a:off x="1325880" y="424510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四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1828800" y="4098798"/>
            <a:ext cx="59893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设备管理解决「通话时段不可控、故障发现滞后」——精细时段配置+在线实时监控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校园电话模块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17 / 18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F1B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/Users/xixue/Library/CloudStorage/SynologyDrive-myspace/客户端项目/总务管理模块PPT/images/bg-closing_2560x144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F1B2D">
              <a:alpha val="55000"/>
            </a:srgbClr>
          </a:solidFill>
          <a:ln/>
        </p:spPr>
      </p:sp>
      <p:sp>
        <p:nvSpPr>
          <p:cNvPr id="5" name="Text 1"/>
          <p:cNvSpPr/>
          <p:nvPr/>
        </p:nvSpPr>
        <p:spPr>
          <a:xfrm>
            <a:off x="0" y="1371600"/>
            <a:ext cx="9144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400" b="1" spc="500" kern="0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谢谢</a:t>
            </a:r>
            <a:endParaRPr lang="en-US" sz="6400" dirty="0"/>
          </a:p>
        </p:txBody>
      </p:sp>
      <p:sp>
        <p:nvSpPr>
          <p:cNvPr id="6" name="Text 2"/>
          <p:cNvSpPr/>
          <p:nvPr/>
        </p:nvSpPr>
        <p:spPr>
          <a:xfrm>
            <a:off x="0" y="256032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dirty="0">
                <a:solidFill>
                  <a:srgbClr val="CBD5E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欢迎提问和交流</a:t>
            </a:r>
            <a:endParaRPr lang="en-US" sz="1800" dirty="0"/>
          </a:p>
        </p:txBody>
      </p:sp>
      <p:sp>
        <p:nvSpPr>
          <p:cNvPr id="7" name="Text 3"/>
          <p:cNvSpPr/>
          <p:nvPr/>
        </p:nvSpPr>
        <p:spPr>
          <a:xfrm>
            <a:off x="0" y="411480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校园电话模块  |  2026年7月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校园电话模块功能介绍</dc:title>
  <dc:subject>PptxGenJS Presentation</dc:subject>
  <dc:creator>师易智慧校园</dc:creator>
  <cp:lastModifiedBy>师易智慧校园</cp:lastModifiedBy>
  <cp:revision>1</cp:revision>
  <dcterms:created xsi:type="dcterms:W3CDTF">2026-07-21T07:03:58Z</dcterms:created>
  <dcterms:modified xsi:type="dcterms:W3CDTF">2026-07-21T07:03:58Z</dcterms:modified>
</cp:coreProperties>
</file>