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各位领导好，今天介绍校园缴费模块。这个模块解决的核心问题是：学校收费怎么收得方便、怎么对得清楚、家长怎么交得省心。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分四个部分：先说问题，再讲功能模块，然后走场景，最后说价值。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传统模式有哪些问题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三个问题：现金收缴易出错、信息核对困难、对账繁琐耗时。直接影响财务效率和家长体验。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缴费单配置、双支付通道、订单管理、导出对账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四个核心功能覆盖了缴费从配置到支付到管理到对账的全流程。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缴费单配置解决多费用分散问题。配图建议：缴费单创建表单截图。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双支付通道解决收缴方式问题。配图建议：缴费单二维码页面截图。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订单管理解决信息核对问题。配图建议：订单管理列表截图。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导出对账解决手工汇总问题。配图建议：订单导出页面截图。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两个真实场景走一遍流程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学费收缴是最高频场景。配图建议：缴费单配置 + 订单管理截图。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临时收费展示扫码缴费的灵活性。配图建议：扫码缴费 + 订单筛选截图。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Before/After 对比与核心价值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5个环节逐一对比，每个都有实质性改善。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3个价值：便捷、准确、规范。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总结4点，每个功能对应解决一个具体问题。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感谢，欢迎提问。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Users/xixue/Library/CloudStorage/SynologyDrive-myspace/客户端项目/总务管理模块PPT/images/bg-cover_2560x144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B2D">
              <a:alpha val="60000"/>
            </a:srgbClr>
          </a:solidFill>
          <a:ln/>
        </p:spPr>
      </p:sp>
      <p:sp>
        <p:nvSpPr>
          <p:cNvPr id="5" name="Text 1"/>
          <p:cNvSpPr/>
          <p:nvPr/>
        </p:nvSpPr>
        <p:spPr>
          <a:xfrm>
            <a:off x="731520" y="91440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3C5F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</a:t>
            </a:r>
            <a:endParaRPr lang="en-US" sz="1600" dirty="0"/>
          </a:p>
        </p:txBody>
      </p:sp>
      <p:sp>
        <p:nvSpPr>
          <p:cNvPr id="6" name="Text 2"/>
          <p:cNvSpPr/>
          <p:nvPr/>
        </p:nvSpPr>
        <p:spPr>
          <a:xfrm>
            <a:off x="731520" y="1371600"/>
            <a:ext cx="6400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0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校园缴费模块</a:t>
            </a:r>
            <a:endParaRPr lang="en-US" sz="4000" dirty="0"/>
          </a:p>
        </p:txBody>
      </p:sp>
      <p:sp>
        <p:nvSpPr>
          <p:cNvPr id="7" name="Text 3"/>
          <p:cNvSpPr/>
          <p:nvPr/>
        </p:nvSpPr>
        <p:spPr>
          <a:xfrm>
            <a:off x="731520" y="2377440"/>
            <a:ext cx="5943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在线缴费、双支付通道、订单管理、一键对账导出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731520" y="41148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总务管理 · 功能模块介绍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731520" y="43891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2026年7月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目录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今天讲四件事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548640" y="146304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548640" y="1463040"/>
            <a:ext cx="36576" cy="12801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Text 4"/>
          <p:cNvSpPr/>
          <p:nvPr/>
        </p:nvSpPr>
        <p:spPr>
          <a:xfrm>
            <a:off x="731520" y="16459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01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1554480" y="169164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校园缴费的挑战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1554480" y="214884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传统模式有哪些问题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754880" y="146304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754880" y="1463040"/>
            <a:ext cx="36576" cy="12801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2" name="Text 9"/>
          <p:cNvSpPr/>
          <p:nvPr/>
        </p:nvSpPr>
        <p:spPr>
          <a:xfrm>
            <a:off x="4937760" y="16459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02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5760720" y="169164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核心功能模块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5760720" y="214884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缴费单配置、双支付通道、订单管理、导出对账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548640" y="301752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548640" y="3017520"/>
            <a:ext cx="36576" cy="12801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7" name="Text 14"/>
          <p:cNvSpPr/>
          <p:nvPr/>
        </p:nvSpPr>
        <p:spPr>
          <a:xfrm>
            <a:off x="731520" y="3200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03</a:t>
            </a:r>
            <a:endParaRPr lang="en-US" sz="2800" dirty="0"/>
          </a:p>
        </p:txBody>
      </p:sp>
      <p:sp>
        <p:nvSpPr>
          <p:cNvPr id="18" name="Text 15"/>
          <p:cNvSpPr/>
          <p:nvPr/>
        </p:nvSpPr>
        <p:spPr>
          <a:xfrm>
            <a:off x="1554480" y="32461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典型应用场景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1554480" y="37033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两个真实场景走一遍流程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4754880" y="301752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4754880" y="3017520"/>
            <a:ext cx="36576" cy="12801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2" name="Text 19"/>
          <p:cNvSpPr/>
          <p:nvPr/>
        </p:nvSpPr>
        <p:spPr>
          <a:xfrm>
            <a:off x="4937760" y="3200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04</a:t>
            </a:r>
            <a:endParaRPr lang="en-US" sz="2800" dirty="0"/>
          </a:p>
        </p:txBody>
      </p:sp>
      <p:sp>
        <p:nvSpPr>
          <p:cNvPr id="23" name="Text 20"/>
          <p:cNvSpPr/>
          <p:nvPr/>
        </p:nvSpPr>
        <p:spPr>
          <a:xfrm>
            <a:off x="5760720" y="32461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价值与优势</a:t>
            </a:r>
            <a:endParaRPr lang="en-US" sz="1700" dirty="0"/>
          </a:p>
        </p:txBody>
      </p:sp>
      <p:sp>
        <p:nvSpPr>
          <p:cNvPr id="24" name="Text 21"/>
          <p:cNvSpPr/>
          <p:nvPr/>
        </p:nvSpPr>
        <p:spPr>
          <a:xfrm>
            <a:off x="5760720" y="37033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Before/After 对比与核心价值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校园缴费模块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 / 18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01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校园缴费的挑战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传统模式有哪些问题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校园缴费模块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 / 18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传统校园缴费的3个实际问题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问题在哪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365760" y="132588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365760" y="1325880"/>
            <a:ext cx="36576" cy="274320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7" name="Text 4"/>
          <p:cNvSpPr/>
          <p:nvPr/>
        </p:nvSpPr>
        <p:spPr>
          <a:xfrm>
            <a:off x="594360" y="15544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问题一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59436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现金收缴易出错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594360" y="242316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学生带现金到校交费，班主任手工登记。现金容易出错、找零纠纷、假币风险，收缴效率低下。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246120" y="132588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46120" y="1325880"/>
            <a:ext cx="36576" cy="274320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12" name="Text 9"/>
          <p:cNvSpPr/>
          <p:nvPr/>
        </p:nvSpPr>
        <p:spPr>
          <a:xfrm>
            <a:off x="3474720" y="15544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问题二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347472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信息核对困难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3474720" y="242316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纸质名单人工勾对谁交了谁没交，跨班跨费种统计靠手工。催缴靠班主任逐人电话通知，进度不透明。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6126480" y="132588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126480" y="1325880"/>
            <a:ext cx="36576" cy="274320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17" name="Text 14"/>
          <p:cNvSpPr/>
          <p:nvPr/>
        </p:nvSpPr>
        <p:spPr>
          <a:xfrm>
            <a:off x="6355080" y="15544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问题三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635508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对账繁琐耗时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6355080" y="242316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多类费用（学费、住宿、餐费、代收费）分散收缴，Excel手工汇总对账。月底对账耗时数天，容易出错。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校园缴费模块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 / 18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02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核心功能模块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缴费单配置、双支付通道、订单管理、导出对账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校园缴费模块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5 / 18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校园缴费模块包含4个核心功能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功能总览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1837944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1837944" y="1417320"/>
            <a:ext cx="129844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Text 4"/>
          <p:cNvSpPr/>
          <p:nvPr/>
        </p:nvSpPr>
        <p:spPr>
          <a:xfrm>
            <a:off x="1929384" y="169164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01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929384" y="2057400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缴费单配置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929384" y="2423160"/>
            <a:ext cx="1115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自定义缴费项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定额限额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拖拽排序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3227832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27832" y="1417320"/>
            <a:ext cx="129844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2" name="Text 9"/>
          <p:cNvSpPr/>
          <p:nvPr/>
        </p:nvSpPr>
        <p:spPr>
          <a:xfrm>
            <a:off x="3319272" y="169164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02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3319272" y="2057400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双支付通道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3319272" y="2423160"/>
            <a:ext cx="1115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班级缴费CP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扫码缴费OP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微信支付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4617720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4617720" y="1417320"/>
            <a:ext cx="129844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7" name="Text 14"/>
          <p:cNvSpPr/>
          <p:nvPr/>
        </p:nvSpPr>
        <p:spPr>
          <a:xfrm>
            <a:off x="4709160" y="169164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03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4709160" y="2057400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订单管理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4709160" y="2423160"/>
            <a:ext cx="1115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多维筛选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订单详情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退款管理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6007608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6007608" y="1417320"/>
            <a:ext cx="129844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2" name="Text 19"/>
          <p:cNvSpPr/>
          <p:nvPr/>
        </p:nvSpPr>
        <p:spPr>
          <a:xfrm>
            <a:off x="6099048" y="169164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04</a:t>
            </a:r>
            <a:endParaRPr lang="en-US" sz="2000" dirty="0"/>
          </a:p>
        </p:txBody>
      </p:sp>
      <p:sp>
        <p:nvSpPr>
          <p:cNvPr id="23" name="Text 20"/>
          <p:cNvSpPr/>
          <p:nvPr/>
        </p:nvSpPr>
        <p:spPr>
          <a:xfrm>
            <a:off x="6099048" y="2057400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导出对账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6099048" y="2423160"/>
            <a:ext cx="1115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二维码下载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订单导出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一键对账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校园缴费模块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6 / 18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缴费单配置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功能一：自定义缴费项，灵活配置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缴费项自定义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管理员自定义缴费项（学费、住宿费、餐费、代收费等），定额/限额可选，必填/非必填可配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拖拽排序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缴费项顺序可拖拽调整，常用项排前面，表单布局灵活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有效期管理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配置缴费起止日期时间，到期自动结束，支持暂停/启用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草稿与发布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支持保存草稿再发布，发布后生成二维码，编辑不影响已生成的二维码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解决的问题：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多类费用分散收缴，纸质名单管理。现在一张缴费单配置多个缴费项，家长一次支付。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校园缴费模块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7 / 18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双支付通道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功能二：班级缴费+扫码缴费，微信支付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班级缴费(CP)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面向指定年级/班级/学生，家长在小程序收到推送后微信支付，一般不需登记信息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扫码缴费(OP)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生成二维码供家长扫码缴费，需登记信息（学生姓名、班级等），适合跨班级临时收费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微信支付集成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对接微信支付商户体系，订单含微信订单号、支付状态，支付成功/失败可追踪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收款商户配置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配置收款商户账户，支持多商户管理，资金流向清晰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解决的问题：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现金收缴易出错，银行转账不方便。现在微信支付在线缴费，家长小程序/扫码自助完成。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校园缴费模块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8 / 18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订单管理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功能三：多维筛选，退款可追溯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多维筛选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按创建时间、信息项内容、缴费订单号筛选，CP和OP类型自适应展示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订单详情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含学生信息、信息登记、订单信息（微信订单号）、缴费明细，完整可查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退款管理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操作密码校验后原路退回微信账户，退款记录留痕可追溯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状态追踪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订单支付状态实时显示（成功/失败），支持支付和退款操作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解决的问题：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纸质名单人工勾对，信息核对困难。现在系统按学生/班级自动关联订单，实时可查。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校园缴费模块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9 / 18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导出与对账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功能四：二维码下载，一键导出对账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二维码下载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批量下载缴费单二维码，便于线下分发和张贴，家长扫码即可缴费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订单导出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按支付时段导出订单明细Excel，包含学生、金额、支付状态等完整信息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对账统计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订单列表展示总金额和支付状态汇总，按时间/信息项筛选查询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催缴跟进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后台实时查看已缴/未缴名单，按状态精准催缴，不用逐人电话通知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解决的问题：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Excel手工汇总对账耗时数天。现在一键导出明细，分钟级对账，催缴有数据支撑。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校园缴费模块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10 / 18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03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典型应用场景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两个真实场景走一遍流程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校园缴费模块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11 / 18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57200" y="320040"/>
            <a:ext cx="1097280" cy="320040"/>
          </a:xfrm>
          <a:prstGeom prst="roundRect">
            <a:avLst>
              <a:gd name="adj" fmla="val 142857"/>
            </a:avLst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457200" y="32004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开学场景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691640" y="27432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场景一：学期开学学费住宿费集中收缴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45720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457200" y="1005840"/>
            <a:ext cx="36576" cy="164592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8" name="Text 5"/>
          <p:cNvSpPr/>
          <p:nvPr/>
        </p:nvSpPr>
        <p:spPr>
          <a:xfrm>
            <a:off x="685800" y="1143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以前怎么做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685800" y="146304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学生带现金到校交给班主任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85800" y="17373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班主任手工登记，200人要收2天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85800" y="20116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现金找零纠纷，假币风险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85800" y="22860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月底手工汇总对账耗时数天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66344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663440" y="1005840"/>
            <a:ext cx="36576" cy="1645920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5" name="Text 12"/>
          <p:cNvSpPr/>
          <p:nvPr/>
        </p:nvSpPr>
        <p:spPr>
          <a:xfrm>
            <a:off x="4892040" y="1143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现在怎么做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892040" y="146304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财务创建缴费单，配置学费+住宿费两项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4892040" y="17373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缴费范围选高一年级全部班级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4892040" y="20116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家长小程序收到推送，微信支付3300元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4892040" y="22860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财务按班级筛选查看缴费进度，导出对账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57200" y="2926080"/>
            <a:ext cx="8229600" cy="502920"/>
          </a:xfrm>
          <a:prstGeom prst="rect">
            <a:avLst/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297180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效果：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收缴从2天缩短到家长自助支付，财务实时查看进度。对账从数天缩短到一键导出，准确率接近100%。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校园缴费模块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12 / 18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57200" y="320040"/>
            <a:ext cx="1097280" cy="320040"/>
          </a:xfrm>
          <a:prstGeom prst="roundRect">
            <a:avLst>
              <a:gd name="adj" fmla="val 142857"/>
            </a:avLst>
          </a:prstGeom>
          <a:solidFill>
            <a:srgbClr val="D97706"/>
          </a:solidFill>
          <a:ln/>
        </p:spPr>
      </p:sp>
      <p:sp>
        <p:nvSpPr>
          <p:cNvPr id="4" name="Text 1"/>
          <p:cNvSpPr/>
          <p:nvPr/>
        </p:nvSpPr>
        <p:spPr>
          <a:xfrm>
            <a:off x="457200" y="32004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临时场景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691640" y="27432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场景二：临时活动代收费（扫码缴费）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45720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457200" y="1005840"/>
            <a:ext cx="36576" cy="164592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8" name="Text 5"/>
          <p:cNvSpPr/>
          <p:nvPr/>
        </p:nvSpPr>
        <p:spPr>
          <a:xfrm>
            <a:off x="685800" y="1143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以前怎么做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685800" y="146304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秋游代收费跨班级，班主任难统计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85800" y="17373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纸质通知单发下去收不回来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85800" y="20116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谁交了谁没交说不清楚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85800" y="22860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退款要家长到校领现金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66344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663440" y="1005840"/>
            <a:ext cx="36576" cy="1645920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5" name="Text 12"/>
          <p:cNvSpPr/>
          <p:nvPr/>
        </p:nvSpPr>
        <p:spPr>
          <a:xfrm>
            <a:off x="4892040" y="1143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现在怎么做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892040" y="146304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创建扫码缴费单，配置信息登记项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4892040" y="17373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生成二维码打印张贴在各班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4892040" y="20116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家长扫码登记学生姓名班级后支付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4892040" y="22860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管理员按班级信息项筛选核对缴费情况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57200" y="2926080"/>
            <a:ext cx="8229600" cy="502920"/>
          </a:xfrm>
          <a:prstGeom prst="rect">
            <a:avLst/>
          </a:prstGeom>
          <a:solidFill>
            <a:srgbClr val="FFFBEB"/>
          </a:solidFill>
          <a:ln w="12700">
            <a:solidFill>
              <a:srgbClr val="FDE68A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297180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D9770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效果：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跨班级收费从纸质通知变成扫码缴费，信息登记自动关联。退款原路退回微信，不用家长到校。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校园缴费模块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13 / 18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04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价值与优势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Before/After 对比与核心价值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校园缴费模块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14 / 18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Before / After 对比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装了这套系统，哪些事情变好了</a:t>
            </a:r>
            <a:endParaRPr lang="en-US" sz="14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6304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3383280"/>
                <a:gridCol w="3474720"/>
              </a:tblGrid>
              <a:tr h="5334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环节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以前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现在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收缴方式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现金/银行转账，班主任手工登记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微信支付在线缴费，家长自助完成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信息核对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纸质名单人工勾对，易漏记错记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系统按学生/班级自动关联订单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对账统计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Excel手工汇总，对账耗时数天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一键导出明细，分钟级对账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退款处理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现金退还需家长到校，凭条易丢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操作密码校验后原路退回微信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催缴跟进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班主任逐人电话通知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后台实时查看已缴/未缴名单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校园缴费模块</a:t>
            </a:r>
            <a:endParaRPr lang="en-US" sz="1000" dirty="0"/>
          </a:p>
        </p:txBody>
      </p:sp>
      <p:sp>
        <p:nvSpPr>
          <p:cNvPr id="8" name="Text 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15 / 18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3个核心价值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装了这套系统，带来什么改善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36576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365760" y="1371600"/>
            <a:ext cx="2651760" cy="36576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7" name="Text 4"/>
          <p:cNvSpPr/>
          <p:nvPr/>
        </p:nvSpPr>
        <p:spPr>
          <a:xfrm>
            <a:off x="594360" y="1600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便捷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9436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家长自助缴费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594360" y="246888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微信支付在线缴费，家长小程序/扫码自助完成。不用送现金到校，不用排队，省时省心。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324612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46120" y="1371600"/>
            <a:ext cx="2651760" cy="36576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2" name="Text 9"/>
          <p:cNvSpPr/>
          <p:nvPr/>
        </p:nvSpPr>
        <p:spPr>
          <a:xfrm>
            <a:off x="3474720" y="1600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准确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347472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对账一目了然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3474720" y="246888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订单按学生/班级自动关联，一键导出明细。对账从数天缩短到分钟级，准确率接近100%。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612648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126480" y="1371600"/>
            <a:ext cx="2651760" cy="36576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7" name="Text 14"/>
          <p:cNvSpPr/>
          <p:nvPr/>
        </p:nvSpPr>
        <p:spPr>
          <a:xfrm>
            <a:off x="6355080" y="1600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规范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635508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资金管理透明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6355080" y="246888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微信支付商户体系对接，订单含微信订单号。退款原路退回留痕可追溯，资金流向清晰。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校园缴费模块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16 / 18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总结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1143000" y="1437894"/>
            <a:ext cx="685800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1325880" y="1584198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  <a:ln/>
        </p:spPr>
      </p:sp>
      <p:sp>
        <p:nvSpPr>
          <p:cNvPr id="6" name="Text 3"/>
          <p:cNvSpPr/>
          <p:nvPr/>
        </p:nvSpPr>
        <p:spPr>
          <a:xfrm>
            <a:off x="1325880" y="158419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一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1828800" y="1437894"/>
            <a:ext cx="5989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缴费单配置解决「多费用分散收缴」——自定义缴费项，定额/限额，拖拽排序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1143000" y="2324862"/>
            <a:ext cx="685800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1325880" y="2471166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  <a:ln/>
        </p:spPr>
      </p:sp>
      <p:sp>
        <p:nvSpPr>
          <p:cNvPr id="10" name="Text 7"/>
          <p:cNvSpPr/>
          <p:nvPr/>
        </p:nvSpPr>
        <p:spPr>
          <a:xfrm>
            <a:off x="1325880" y="247116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二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1828800" y="2324862"/>
            <a:ext cx="5989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双支付通道解决「收缴方式落后」——班级缴费CP+扫码缴费OP，微信支付集成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1143000" y="3211830"/>
            <a:ext cx="685800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1325880" y="3358134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1325880" y="335813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三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1828800" y="3211830"/>
            <a:ext cx="5989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订单管理解决「信息核对困难」——多维筛选，订单详情，退款可追溯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1143000" y="4098798"/>
            <a:ext cx="685800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1325880" y="4245102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  <a:ln/>
        </p:spPr>
      </p:sp>
      <p:sp>
        <p:nvSpPr>
          <p:cNvPr id="18" name="Text 15"/>
          <p:cNvSpPr/>
          <p:nvPr/>
        </p:nvSpPr>
        <p:spPr>
          <a:xfrm>
            <a:off x="1325880" y="424510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四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1828800" y="4098798"/>
            <a:ext cx="5989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导出对账解决「手工汇总耗时」——二维码下载，一键导出，分钟级对账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校园缴费模块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17 / 18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Users/xixue/Library/CloudStorage/SynologyDrive-myspace/客户端项目/总务管理模块PPT/images/bg-closing_2560x144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B2D">
              <a:alpha val="55000"/>
            </a:srgbClr>
          </a:solidFill>
          <a:ln/>
        </p:spPr>
      </p:sp>
      <p:sp>
        <p:nvSpPr>
          <p:cNvPr id="5" name="Text 1"/>
          <p:cNvSpPr/>
          <p:nvPr/>
        </p:nvSpPr>
        <p:spPr>
          <a:xfrm>
            <a:off x="0" y="1371600"/>
            <a:ext cx="9144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400" b="1" spc="50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谢谢</a:t>
            </a:r>
            <a:endParaRPr lang="en-US" sz="6400" dirty="0"/>
          </a:p>
        </p:txBody>
      </p:sp>
      <p:sp>
        <p:nvSpPr>
          <p:cNvPr id="6" name="Text 2"/>
          <p:cNvSpPr/>
          <p:nvPr/>
        </p:nvSpPr>
        <p:spPr>
          <a:xfrm>
            <a:off x="0" y="256032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欢迎提问和交流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0" y="41148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校园缴费模块  |  2026年7月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校园缴费模块功能介绍</dc:title>
  <dc:subject>PptxGenJS Presentation</dc:subject>
  <dc:creator>师易智慧校园</dc:creator>
  <cp:lastModifiedBy>师易智慧校园</cp:lastModifiedBy>
  <cp:revision>1</cp:revision>
  <dcterms:created xsi:type="dcterms:W3CDTF">2026-07-21T07:03:58Z</dcterms:created>
  <dcterms:modified xsi:type="dcterms:W3CDTF">2026-07-21T07:03:58Z</dcterms:modified>
</cp:coreProperties>
</file>