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各位领导好，今天介绍校车管理模块。这个模块解决的核心问题是：校车接送怎么管得清楚、学生上下车怎么自动记录、家长怎么实时知道孩子到哪了。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分四个部分：先说问题，再讲功能模块，然后走场景，最后说价值。</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传统模式有哪些问题</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三个问题：人工点名易漏错、家长不知道孩子到哪了、路线调整成本高。直接影响学生安全和家长体验。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路线管理、站点管理、接送记录、设备配置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四个核心功能覆盖了校车从路线配置到接送记录到设备管理的全流程。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路线管理解决路线调整成本高的问题。配图建议：路线配置页面截图。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站点管理解决站点信息分散问题。配图建议：站点管理页面截图。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接送记录解决人工点名问题。配图建议：接送记录列表页面截图。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设备配置解决设备管理和临时乘车问题。配图建议：设备配置页面截图。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两个真实场景走一遍流程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日常接送是最核心的场景。配图建议：接送记录列表页面截图。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安全追溯场景展示应急能力。配图建议：接送记录筛选导出页面截图。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Before/After 对比与核心价值</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5个环节逐一对比，每个都有实质性改善。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3个价值：安全、透明、效率。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总结4点，每个功能对应解决一个具体问题。</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感谢，欢迎提问。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1B2D"/>
        </a:solidFill>
      </p:bgPr>
    </p:bg>
    <p:spTree>
      <p:nvGrpSpPr>
        <p:cNvPr id="1" name=""/>
        <p:cNvGrpSpPr/>
        <p:nvPr/>
      </p:nvGrpSpPr>
      <p:grpSpPr>
        <a:xfrm>
          <a:off x="0" y="0"/>
          <a:ext cx="0" cy="0"/>
          <a:chOff x="0" y="0"/>
          <a:chExt cx="0" cy="0"/>
        </a:xfrm>
      </p:grpSpPr>
      <p:pic>
        <p:nvPicPr>
          <p:cNvPr id="3" name="Image 0" descr="/Users/xixue/Library/CloudStorage/SynologyDrive-myspace/客户端项目/总务管理模块PPT/images/bg-cover_2560x1440.jpg">    </p:cNvPr>
          <p:cNvPicPr>
            <a:picLocks noChangeAspect="1"/>
          </p:cNvPicPr>
          <p:nvPr/>
        </p:nvPicPr>
        <p:blipFill>
          <a:blip r:embed="rId1"/>
          <a:srcRect l="0" r="0" t="0" b="0"/>
          <a:stretch/>
        </p:blipFill>
        <p:spPr>
          <a:xfrm>
            <a:off x="0" y="0"/>
            <a:ext cx="9144000" cy="5143500"/>
          </a:xfrm>
          <a:prstGeom prst="rect">
            <a:avLst/>
          </a:prstGeom>
        </p:spPr>
      </p:pic>
      <p:sp>
        <p:nvSpPr>
          <p:cNvPr id="4" name="Shape 0"/>
          <p:cNvSpPr/>
          <p:nvPr/>
        </p:nvSpPr>
        <p:spPr>
          <a:xfrm>
            <a:off x="0" y="0"/>
            <a:ext cx="9144000" cy="5143500"/>
          </a:xfrm>
          <a:prstGeom prst="rect">
            <a:avLst/>
          </a:prstGeom>
          <a:solidFill>
            <a:srgbClr val="0F1B2D">
              <a:alpha val="60000"/>
            </a:srgbClr>
          </a:solidFill>
          <a:ln/>
        </p:spPr>
      </p:sp>
      <p:sp>
        <p:nvSpPr>
          <p:cNvPr id="5" name="Text 1"/>
          <p:cNvSpPr/>
          <p:nvPr/>
        </p:nvSpPr>
        <p:spPr>
          <a:xfrm>
            <a:off x="731520" y="914400"/>
            <a:ext cx="4572000" cy="365760"/>
          </a:xfrm>
          <a:prstGeom prst="rect">
            <a:avLst/>
          </a:prstGeom>
          <a:noFill/>
          <a:ln/>
        </p:spPr>
        <p:txBody>
          <a:bodyPr wrap="square" lIns="0" tIns="0" rIns="0" bIns="0" rtlCol="0" anchor="ctr">
            <a:normAutofit/>
          </a:bodyPr>
          <a:lstStyle/>
          <a:p>
            <a:pPr indent="0" marL="0">
              <a:buNone/>
            </a:pPr>
            <a:r>
              <a:rPr lang="en-US" sz="1600" dirty="0">
                <a:solidFill>
                  <a:srgbClr val="93C5FD"/>
                </a:solidFill>
                <a:latin typeface="PingFang SC" pitchFamily="34" charset="0"/>
                <a:ea typeface="PingFang SC" pitchFamily="34" charset="-122"/>
                <a:cs typeface="PingFang SC" pitchFamily="34" charset="-120"/>
              </a:rPr>
              <a:t>师易智慧校园</a:t>
            </a:r>
            <a:endParaRPr lang="en-US" sz="1600" dirty="0"/>
          </a:p>
        </p:txBody>
      </p:sp>
      <p:sp>
        <p:nvSpPr>
          <p:cNvPr id="6" name="Text 2"/>
          <p:cNvSpPr/>
          <p:nvPr/>
        </p:nvSpPr>
        <p:spPr>
          <a:xfrm>
            <a:off x="731520" y="1371600"/>
            <a:ext cx="6400800" cy="914400"/>
          </a:xfrm>
          <a:prstGeom prst="rect">
            <a:avLst/>
          </a:prstGeom>
          <a:noFill/>
          <a:ln/>
        </p:spPr>
        <p:txBody>
          <a:bodyPr wrap="square" lIns="0" tIns="0" rIns="0" bIns="0" rtlCol="0" anchor="ctr">
            <a:normAutofit/>
          </a:bodyPr>
          <a:lstStyle/>
          <a:p>
            <a:pPr indent="0" marL="0">
              <a:buNone/>
            </a:pPr>
            <a:r>
              <a:rPr lang="en-US" sz="4000" b="1" spc="250" kern="0" dirty="0">
                <a:solidFill>
                  <a:srgbClr val="FFFFFF"/>
                </a:solidFill>
                <a:latin typeface="Songti SC" pitchFamily="34" charset="0"/>
                <a:ea typeface="Songti SC" pitchFamily="34" charset="-122"/>
                <a:cs typeface="Songti SC" pitchFamily="34" charset="-120"/>
              </a:rPr>
              <a:t>校车管理模块</a:t>
            </a:r>
            <a:endParaRPr lang="en-US" sz="4000" dirty="0"/>
          </a:p>
        </p:txBody>
      </p:sp>
      <p:sp>
        <p:nvSpPr>
          <p:cNvPr id="7" name="Text 3"/>
          <p:cNvSpPr/>
          <p:nvPr/>
        </p:nvSpPr>
        <p:spPr>
          <a:xfrm>
            <a:off x="731520" y="2377440"/>
            <a:ext cx="5943600" cy="548640"/>
          </a:xfrm>
          <a:prstGeom prst="rect">
            <a:avLst/>
          </a:prstGeom>
          <a:noFill/>
          <a:ln/>
        </p:spPr>
        <p:txBody>
          <a:bodyPr wrap="square" lIns="0" tIns="0" rIns="0" bIns="0" rtlCol="0" anchor="ctr">
            <a:normAutofit/>
          </a:bodyPr>
          <a:lstStyle/>
          <a:p>
            <a:pPr indent="0" marL="0">
              <a:lnSpc>
                <a:spcPct val="150000"/>
              </a:lnSpc>
              <a:buNone/>
            </a:pPr>
            <a:r>
              <a:rPr lang="en-US" sz="1600" dirty="0">
                <a:solidFill>
                  <a:srgbClr val="CBD5E1"/>
                </a:solidFill>
                <a:latin typeface="PingFang SC" pitchFamily="34" charset="0"/>
                <a:ea typeface="PingFang SC" pitchFamily="34" charset="-122"/>
                <a:cs typeface="PingFang SC" pitchFamily="34" charset="-120"/>
              </a:rPr>
              <a:t>路线站点数字化、刷脸智能识别、全程接送留痕、家长实时查询</a:t>
            </a:r>
            <a:endParaRPr lang="en-US" sz="1600" dirty="0"/>
          </a:p>
        </p:txBody>
      </p:sp>
      <p:sp>
        <p:nvSpPr>
          <p:cNvPr id="8" name="Text 4"/>
          <p:cNvSpPr/>
          <p:nvPr/>
        </p:nvSpPr>
        <p:spPr>
          <a:xfrm>
            <a:off x="731520" y="4114800"/>
            <a:ext cx="3657600" cy="274320"/>
          </a:xfrm>
          <a:prstGeom prst="rect">
            <a:avLst/>
          </a:prstGeom>
          <a:noFill/>
          <a:ln/>
        </p:spPr>
        <p:txBody>
          <a:bodyPr wrap="square" lIns="0" tIns="0" rIns="0" bIns="0" rtlCol="0" anchor="ctr">
            <a:normAutofit/>
          </a:bodyPr>
          <a:lstStyle/>
          <a:p>
            <a:pPr indent="0" marL="0">
              <a:buNone/>
            </a:pPr>
            <a:r>
              <a:rPr lang="en-US" sz="1200" dirty="0">
                <a:solidFill>
                  <a:srgbClr val="CBD5E1"/>
                </a:solidFill>
                <a:latin typeface="PingFang SC" pitchFamily="34" charset="0"/>
                <a:ea typeface="PingFang SC" pitchFamily="34" charset="-122"/>
                <a:cs typeface="PingFang SC" pitchFamily="34" charset="-120"/>
              </a:rPr>
              <a:t>总务管理 · 功能模块介绍</a:t>
            </a:r>
            <a:endParaRPr lang="en-US" sz="1200" dirty="0"/>
          </a:p>
        </p:txBody>
      </p:sp>
      <p:sp>
        <p:nvSpPr>
          <p:cNvPr id="9" name="Text 5"/>
          <p:cNvSpPr/>
          <p:nvPr/>
        </p:nvSpPr>
        <p:spPr>
          <a:xfrm>
            <a:off x="731520" y="4389120"/>
            <a:ext cx="2743200" cy="274320"/>
          </a:xfrm>
          <a:prstGeom prst="rect">
            <a:avLst/>
          </a:prstGeom>
          <a:noFill/>
          <a:ln/>
        </p:spPr>
        <p:txBody>
          <a:bodyPr wrap="square" lIns="0" tIns="0" rIns="0" bIns="0" rtlCol="0" anchor="ctr">
            <a:normAutofit/>
          </a:bodyPr>
          <a:lstStyle/>
          <a:p>
            <a:pPr indent="0" marL="0">
              <a:buNone/>
            </a:pPr>
            <a:r>
              <a:rPr lang="en-US" sz="1200" dirty="0">
                <a:solidFill>
                  <a:srgbClr val="CBD5E1"/>
                </a:solidFill>
                <a:latin typeface="PingFang SC" pitchFamily="34" charset="0"/>
                <a:ea typeface="PingFang SC" pitchFamily="34" charset="-122"/>
                <a:cs typeface="PingFang SC" pitchFamily="34" charset="-120"/>
              </a:rPr>
              <a:t>2026年7月</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AFC"/>
        </a:solidFill>
      </p:bgPr>
    </p:bg>
    <p:spTree>
      <p:nvGrpSpPr>
        <p:cNvPr id="1" name=""/>
        <p:cNvGrpSpPr/>
        <p:nvPr/>
      </p:nvGrpSpPr>
      <p:grpSpPr>
        <a:xfrm>
          <a:off x="0" y="0"/>
          <a:ext cx="0" cy="0"/>
          <a:chOff x="0" y="0"/>
          <a:chExt cx="0" cy="0"/>
        </a:xfrm>
      </p:grpSpPr>
      <p:sp>
        <p:nvSpPr>
          <p:cNvPr id="3" name="Text 0"/>
          <p:cNvSpPr/>
          <p:nvPr/>
        </p:nvSpPr>
        <p:spPr>
          <a:xfrm>
            <a:off x="457200" y="320040"/>
            <a:ext cx="8229600" cy="502920"/>
          </a:xfrm>
          <a:prstGeom prst="rect">
            <a:avLst/>
          </a:prstGeom>
          <a:noFill/>
          <a:ln/>
        </p:spPr>
        <p:txBody>
          <a:bodyPr wrap="square" lIns="0" tIns="0" rIns="0" bIns="0" rtlCol="0" anchor="ctr">
            <a:normAutofit/>
          </a:bodyPr>
          <a:lstStyle/>
          <a:p>
            <a:pPr indent="0" marL="0">
              <a:buNone/>
            </a:pPr>
            <a:r>
              <a:rPr lang="en-US" sz="2600" b="1" spc="150" kern="0" dirty="0">
                <a:solidFill>
                  <a:srgbClr val="1E293B"/>
                </a:solidFill>
                <a:latin typeface="Songti SC" pitchFamily="34" charset="0"/>
                <a:ea typeface="Songti SC" pitchFamily="34" charset="-122"/>
                <a:cs typeface="Songti SC" pitchFamily="34" charset="-120"/>
              </a:rPr>
              <a:t>目录</a:t>
            </a:r>
            <a:endParaRPr lang="en-US" sz="2600" dirty="0"/>
          </a:p>
        </p:txBody>
      </p:sp>
      <p:sp>
        <p:nvSpPr>
          <p:cNvPr id="4" name="Text 1"/>
          <p:cNvSpPr/>
          <p:nvPr/>
        </p:nvSpPr>
        <p:spPr>
          <a:xfrm>
            <a:off x="457200" y="841248"/>
            <a:ext cx="8229600" cy="320040"/>
          </a:xfrm>
          <a:prstGeom prst="rect">
            <a:avLst/>
          </a:prstGeom>
          <a:noFill/>
          <a:ln/>
        </p:spPr>
        <p:txBody>
          <a:bodyPr wrap="square" lIns="0" tIns="0" rIns="0" bIns="0" rtlCol="0" anchor="ctr">
            <a:normAutofit/>
          </a:bodyPr>
          <a:lstStyle/>
          <a:p>
            <a:pPr indent="0" marL="0">
              <a:buNone/>
            </a:pPr>
            <a:r>
              <a:rPr lang="en-US" sz="1400" dirty="0">
                <a:solidFill>
                  <a:srgbClr val="475569"/>
                </a:solidFill>
                <a:latin typeface="PingFang SC" pitchFamily="34" charset="0"/>
                <a:ea typeface="PingFang SC" pitchFamily="34" charset="-122"/>
                <a:cs typeface="PingFang SC" pitchFamily="34" charset="-120"/>
              </a:rPr>
              <a:t>今天讲四件事</a:t>
            </a:r>
            <a:endParaRPr lang="en-US" sz="1400" dirty="0"/>
          </a:p>
        </p:txBody>
      </p:sp>
      <p:sp>
        <p:nvSpPr>
          <p:cNvPr id="5" name="Shape 2"/>
          <p:cNvSpPr/>
          <p:nvPr/>
        </p:nvSpPr>
        <p:spPr>
          <a:xfrm>
            <a:off x="548640" y="1463040"/>
            <a:ext cx="3840480" cy="128016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6" name="Shape 3"/>
          <p:cNvSpPr/>
          <p:nvPr/>
        </p:nvSpPr>
        <p:spPr>
          <a:xfrm>
            <a:off x="548640" y="1463040"/>
            <a:ext cx="36576" cy="1280160"/>
          </a:xfrm>
          <a:prstGeom prst="rect">
            <a:avLst/>
          </a:prstGeom>
          <a:solidFill>
            <a:srgbClr val="2563EB"/>
          </a:solidFill>
          <a:ln/>
        </p:spPr>
      </p:sp>
      <p:sp>
        <p:nvSpPr>
          <p:cNvPr id="7" name="Text 4"/>
          <p:cNvSpPr/>
          <p:nvPr/>
        </p:nvSpPr>
        <p:spPr>
          <a:xfrm>
            <a:off x="731520" y="1645920"/>
            <a:ext cx="731520" cy="731520"/>
          </a:xfrm>
          <a:prstGeom prst="rect">
            <a:avLst/>
          </a:prstGeom>
          <a:noFill/>
          <a:ln/>
        </p:spPr>
        <p:txBody>
          <a:bodyPr wrap="square" lIns="0" tIns="0" rIns="0" bIns="0" rtlCol="0" anchor="t">
            <a:normAutofit/>
          </a:bodyPr>
          <a:lstStyle/>
          <a:p>
            <a:pPr indent="0" marL="0">
              <a:buNone/>
            </a:pPr>
            <a:r>
              <a:rPr lang="en-US" sz="2800" b="1" dirty="0">
                <a:solidFill>
                  <a:srgbClr val="2563EB"/>
                </a:solidFill>
                <a:latin typeface="Songti SC" pitchFamily="34" charset="0"/>
                <a:ea typeface="Songti SC" pitchFamily="34" charset="-122"/>
                <a:cs typeface="Songti SC" pitchFamily="34" charset="-120"/>
              </a:rPr>
              <a:t>01</a:t>
            </a:r>
            <a:endParaRPr lang="en-US" sz="2800" dirty="0"/>
          </a:p>
        </p:txBody>
      </p:sp>
      <p:sp>
        <p:nvSpPr>
          <p:cNvPr id="8" name="Text 5"/>
          <p:cNvSpPr/>
          <p:nvPr/>
        </p:nvSpPr>
        <p:spPr>
          <a:xfrm>
            <a:off x="1554480" y="1691640"/>
            <a:ext cx="2651760" cy="457200"/>
          </a:xfrm>
          <a:prstGeom prst="rect">
            <a:avLst/>
          </a:prstGeom>
          <a:noFill/>
          <a:ln/>
        </p:spPr>
        <p:txBody>
          <a:bodyPr wrap="square" lIns="0" tIns="0" rIns="0" bIns="0" rtlCol="0" anchor="ctr">
            <a:normAutofit/>
          </a:bodyPr>
          <a:lstStyle/>
          <a:p>
            <a:pPr indent="0" marL="0">
              <a:buNone/>
            </a:pPr>
            <a:r>
              <a:rPr lang="en-US" sz="1700" b="1" dirty="0">
                <a:solidFill>
                  <a:srgbClr val="1E293B"/>
                </a:solidFill>
                <a:latin typeface="PingFang SC" pitchFamily="34" charset="0"/>
                <a:ea typeface="PingFang SC" pitchFamily="34" charset="-122"/>
                <a:cs typeface="PingFang SC" pitchFamily="34" charset="-120"/>
              </a:rPr>
              <a:t>校车管理的挑战</a:t>
            </a:r>
            <a:endParaRPr lang="en-US" sz="1700" dirty="0"/>
          </a:p>
        </p:txBody>
      </p:sp>
      <p:sp>
        <p:nvSpPr>
          <p:cNvPr id="9" name="Text 6"/>
          <p:cNvSpPr/>
          <p:nvPr/>
        </p:nvSpPr>
        <p:spPr>
          <a:xfrm>
            <a:off x="1554480" y="2148840"/>
            <a:ext cx="2651760" cy="365760"/>
          </a:xfrm>
          <a:prstGeom prst="rect">
            <a:avLst/>
          </a:prstGeom>
          <a:noFill/>
          <a:ln/>
        </p:spPr>
        <p:txBody>
          <a:bodyPr wrap="square" lIns="0" tIns="0" rIns="0" bIns="0" rtlCol="0" anchor="ctr">
            <a:normAutofit/>
          </a:bodyPr>
          <a:lstStyle/>
          <a:p>
            <a:pPr indent="0" marL="0">
              <a:buNone/>
            </a:pPr>
            <a:r>
              <a:rPr lang="en-US" sz="1300" dirty="0">
                <a:solidFill>
                  <a:srgbClr val="475569"/>
                </a:solidFill>
                <a:latin typeface="PingFang SC" pitchFamily="34" charset="0"/>
                <a:ea typeface="PingFang SC" pitchFamily="34" charset="-122"/>
                <a:cs typeface="PingFang SC" pitchFamily="34" charset="-120"/>
              </a:rPr>
              <a:t>传统模式有哪些问题</a:t>
            </a:r>
            <a:endParaRPr lang="en-US" sz="1300" dirty="0"/>
          </a:p>
        </p:txBody>
      </p:sp>
      <p:sp>
        <p:nvSpPr>
          <p:cNvPr id="10" name="Shape 7"/>
          <p:cNvSpPr/>
          <p:nvPr/>
        </p:nvSpPr>
        <p:spPr>
          <a:xfrm>
            <a:off x="4754880" y="1463040"/>
            <a:ext cx="3840480" cy="128016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1" name="Shape 8"/>
          <p:cNvSpPr/>
          <p:nvPr/>
        </p:nvSpPr>
        <p:spPr>
          <a:xfrm>
            <a:off x="4754880" y="1463040"/>
            <a:ext cx="36576" cy="1280160"/>
          </a:xfrm>
          <a:prstGeom prst="rect">
            <a:avLst/>
          </a:prstGeom>
          <a:solidFill>
            <a:srgbClr val="2563EB"/>
          </a:solidFill>
          <a:ln/>
        </p:spPr>
      </p:sp>
      <p:sp>
        <p:nvSpPr>
          <p:cNvPr id="12" name="Text 9"/>
          <p:cNvSpPr/>
          <p:nvPr/>
        </p:nvSpPr>
        <p:spPr>
          <a:xfrm>
            <a:off x="4937760" y="1645920"/>
            <a:ext cx="731520" cy="731520"/>
          </a:xfrm>
          <a:prstGeom prst="rect">
            <a:avLst/>
          </a:prstGeom>
          <a:noFill/>
          <a:ln/>
        </p:spPr>
        <p:txBody>
          <a:bodyPr wrap="square" lIns="0" tIns="0" rIns="0" bIns="0" rtlCol="0" anchor="t">
            <a:normAutofit/>
          </a:bodyPr>
          <a:lstStyle/>
          <a:p>
            <a:pPr indent="0" marL="0">
              <a:buNone/>
            </a:pPr>
            <a:r>
              <a:rPr lang="en-US" sz="2800" b="1" dirty="0">
                <a:solidFill>
                  <a:srgbClr val="2563EB"/>
                </a:solidFill>
                <a:latin typeface="Songti SC" pitchFamily="34" charset="0"/>
                <a:ea typeface="Songti SC" pitchFamily="34" charset="-122"/>
                <a:cs typeface="Songti SC" pitchFamily="34" charset="-120"/>
              </a:rPr>
              <a:t>02</a:t>
            </a:r>
            <a:endParaRPr lang="en-US" sz="2800" dirty="0"/>
          </a:p>
        </p:txBody>
      </p:sp>
      <p:sp>
        <p:nvSpPr>
          <p:cNvPr id="13" name="Text 10"/>
          <p:cNvSpPr/>
          <p:nvPr/>
        </p:nvSpPr>
        <p:spPr>
          <a:xfrm>
            <a:off x="5760720" y="1691640"/>
            <a:ext cx="2651760" cy="457200"/>
          </a:xfrm>
          <a:prstGeom prst="rect">
            <a:avLst/>
          </a:prstGeom>
          <a:noFill/>
          <a:ln/>
        </p:spPr>
        <p:txBody>
          <a:bodyPr wrap="square" lIns="0" tIns="0" rIns="0" bIns="0" rtlCol="0" anchor="ctr">
            <a:normAutofit/>
          </a:bodyPr>
          <a:lstStyle/>
          <a:p>
            <a:pPr indent="0" marL="0">
              <a:buNone/>
            </a:pPr>
            <a:r>
              <a:rPr lang="en-US" sz="1700" b="1" dirty="0">
                <a:solidFill>
                  <a:srgbClr val="1E293B"/>
                </a:solidFill>
                <a:latin typeface="PingFang SC" pitchFamily="34" charset="0"/>
                <a:ea typeface="PingFang SC" pitchFamily="34" charset="-122"/>
                <a:cs typeface="PingFang SC" pitchFamily="34" charset="-120"/>
              </a:rPr>
              <a:t>核心功能模块</a:t>
            </a:r>
            <a:endParaRPr lang="en-US" sz="1700" dirty="0"/>
          </a:p>
        </p:txBody>
      </p:sp>
      <p:sp>
        <p:nvSpPr>
          <p:cNvPr id="14" name="Text 11"/>
          <p:cNvSpPr/>
          <p:nvPr/>
        </p:nvSpPr>
        <p:spPr>
          <a:xfrm>
            <a:off x="5760720" y="2148840"/>
            <a:ext cx="2651760" cy="365760"/>
          </a:xfrm>
          <a:prstGeom prst="rect">
            <a:avLst/>
          </a:prstGeom>
          <a:noFill/>
          <a:ln/>
        </p:spPr>
        <p:txBody>
          <a:bodyPr wrap="square" lIns="0" tIns="0" rIns="0" bIns="0" rtlCol="0" anchor="ctr">
            <a:normAutofit/>
          </a:bodyPr>
          <a:lstStyle/>
          <a:p>
            <a:pPr indent="0" marL="0">
              <a:buNone/>
            </a:pPr>
            <a:r>
              <a:rPr lang="en-US" sz="1300" dirty="0">
                <a:solidFill>
                  <a:srgbClr val="475569"/>
                </a:solidFill>
                <a:latin typeface="PingFang SC" pitchFamily="34" charset="0"/>
                <a:ea typeface="PingFang SC" pitchFamily="34" charset="-122"/>
                <a:cs typeface="PingFang SC" pitchFamily="34" charset="-120"/>
              </a:rPr>
              <a:t>路线管理、站点管理、接送记录、设备配置</a:t>
            </a:r>
            <a:endParaRPr lang="en-US" sz="1300" dirty="0"/>
          </a:p>
        </p:txBody>
      </p:sp>
      <p:sp>
        <p:nvSpPr>
          <p:cNvPr id="15" name="Shape 12"/>
          <p:cNvSpPr/>
          <p:nvPr/>
        </p:nvSpPr>
        <p:spPr>
          <a:xfrm>
            <a:off x="548640" y="3017520"/>
            <a:ext cx="3840480" cy="128016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6" name="Shape 13"/>
          <p:cNvSpPr/>
          <p:nvPr/>
        </p:nvSpPr>
        <p:spPr>
          <a:xfrm>
            <a:off x="548640" y="3017520"/>
            <a:ext cx="36576" cy="1280160"/>
          </a:xfrm>
          <a:prstGeom prst="rect">
            <a:avLst/>
          </a:prstGeom>
          <a:solidFill>
            <a:srgbClr val="2563EB"/>
          </a:solidFill>
          <a:ln/>
        </p:spPr>
      </p:sp>
      <p:sp>
        <p:nvSpPr>
          <p:cNvPr id="17" name="Text 14"/>
          <p:cNvSpPr/>
          <p:nvPr/>
        </p:nvSpPr>
        <p:spPr>
          <a:xfrm>
            <a:off x="731520" y="3200400"/>
            <a:ext cx="731520" cy="731520"/>
          </a:xfrm>
          <a:prstGeom prst="rect">
            <a:avLst/>
          </a:prstGeom>
          <a:noFill/>
          <a:ln/>
        </p:spPr>
        <p:txBody>
          <a:bodyPr wrap="square" lIns="0" tIns="0" rIns="0" bIns="0" rtlCol="0" anchor="t">
            <a:normAutofit/>
          </a:bodyPr>
          <a:lstStyle/>
          <a:p>
            <a:pPr indent="0" marL="0">
              <a:buNone/>
            </a:pPr>
            <a:r>
              <a:rPr lang="en-US" sz="2800" b="1" dirty="0">
                <a:solidFill>
                  <a:srgbClr val="2563EB"/>
                </a:solidFill>
                <a:latin typeface="Songti SC" pitchFamily="34" charset="0"/>
                <a:ea typeface="Songti SC" pitchFamily="34" charset="-122"/>
                <a:cs typeface="Songti SC" pitchFamily="34" charset="-120"/>
              </a:rPr>
              <a:t>03</a:t>
            </a:r>
            <a:endParaRPr lang="en-US" sz="2800" dirty="0"/>
          </a:p>
        </p:txBody>
      </p:sp>
      <p:sp>
        <p:nvSpPr>
          <p:cNvPr id="18" name="Text 15"/>
          <p:cNvSpPr/>
          <p:nvPr/>
        </p:nvSpPr>
        <p:spPr>
          <a:xfrm>
            <a:off x="1554480" y="3246120"/>
            <a:ext cx="2651760" cy="457200"/>
          </a:xfrm>
          <a:prstGeom prst="rect">
            <a:avLst/>
          </a:prstGeom>
          <a:noFill/>
          <a:ln/>
        </p:spPr>
        <p:txBody>
          <a:bodyPr wrap="square" lIns="0" tIns="0" rIns="0" bIns="0" rtlCol="0" anchor="ctr">
            <a:normAutofit/>
          </a:bodyPr>
          <a:lstStyle/>
          <a:p>
            <a:pPr indent="0" marL="0">
              <a:buNone/>
            </a:pPr>
            <a:r>
              <a:rPr lang="en-US" sz="1700" b="1" dirty="0">
                <a:solidFill>
                  <a:srgbClr val="1E293B"/>
                </a:solidFill>
                <a:latin typeface="PingFang SC" pitchFamily="34" charset="0"/>
                <a:ea typeface="PingFang SC" pitchFamily="34" charset="-122"/>
                <a:cs typeface="PingFang SC" pitchFamily="34" charset="-120"/>
              </a:rPr>
              <a:t>典型应用场景</a:t>
            </a:r>
            <a:endParaRPr lang="en-US" sz="1700" dirty="0"/>
          </a:p>
        </p:txBody>
      </p:sp>
      <p:sp>
        <p:nvSpPr>
          <p:cNvPr id="19" name="Text 16"/>
          <p:cNvSpPr/>
          <p:nvPr/>
        </p:nvSpPr>
        <p:spPr>
          <a:xfrm>
            <a:off x="1554480" y="3703320"/>
            <a:ext cx="2651760" cy="365760"/>
          </a:xfrm>
          <a:prstGeom prst="rect">
            <a:avLst/>
          </a:prstGeom>
          <a:noFill/>
          <a:ln/>
        </p:spPr>
        <p:txBody>
          <a:bodyPr wrap="square" lIns="0" tIns="0" rIns="0" bIns="0" rtlCol="0" anchor="ctr">
            <a:normAutofit/>
          </a:bodyPr>
          <a:lstStyle/>
          <a:p>
            <a:pPr indent="0" marL="0">
              <a:buNone/>
            </a:pPr>
            <a:r>
              <a:rPr lang="en-US" sz="1300" dirty="0">
                <a:solidFill>
                  <a:srgbClr val="475569"/>
                </a:solidFill>
                <a:latin typeface="PingFang SC" pitchFamily="34" charset="0"/>
                <a:ea typeface="PingFang SC" pitchFamily="34" charset="-122"/>
                <a:cs typeface="PingFang SC" pitchFamily="34" charset="-120"/>
              </a:rPr>
              <a:t>两个真实场景走一遍流程</a:t>
            </a:r>
            <a:endParaRPr lang="en-US" sz="1300" dirty="0"/>
          </a:p>
        </p:txBody>
      </p:sp>
      <p:sp>
        <p:nvSpPr>
          <p:cNvPr id="20" name="Shape 17"/>
          <p:cNvSpPr/>
          <p:nvPr/>
        </p:nvSpPr>
        <p:spPr>
          <a:xfrm>
            <a:off x="4754880" y="3017520"/>
            <a:ext cx="3840480" cy="128016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21" name="Shape 18"/>
          <p:cNvSpPr/>
          <p:nvPr/>
        </p:nvSpPr>
        <p:spPr>
          <a:xfrm>
            <a:off x="4754880" y="3017520"/>
            <a:ext cx="36576" cy="1280160"/>
          </a:xfrm>
          <a:prstGeom prst="rect">
            <a:avLst/>
          </a:prstGeom>
          <a:solidFill>
            <a:srgbClr val="2563EB"/>
          </a:solidFill>
          <a:ln/>
        </p:spPr>
      </p:sp>
      <p:sp>
        <p:nvSpPr>
          <p:cNvPr id="22" name="Text 19"/>
          <p:cNvSpPr/>
          <p:nvPr/>
        </p:nvSpPr>
        <p:spPr>
          <a:xfrm>
            <a:off x="4937760" y="3200400"/>
            <a:ext cx="731520" cy="731520"/>
          </a:xfrm>
          <a:prstGeom prst="rect">
            <a:avLst/>
          </a:prstGeom>
          <a:noFill/>
          <a:ln/>
        </p:spPr>
        <p:txBody>
          <a:bodyPr wrap="square" lIns="0" tIns="0" rIns="0" bIns="0" rtlCol="0" anchor="t">
            <a:normAutofit/>
          </a:bodyPr>
          <a:lstStyle/>
          <a:p>
            <a:pPr indent="0" marL="0">
              <a:buNone/>
            </a:pPr>
            <a:r>
              <a:rPr lang="en-US" sz="2800" b="1" dirty="0">
                <a:solidFill>
                  <a:srgbClr val="2563EB"/>
                </a:solidFill>
                <a:latin typeface="Songti SC" pitchFamily="34" charset="0"/>
                <a:ea typeface="Songti SC" pitchFamily="34" charset="-122"/>
                <a:cs typeface="Songti SC" pitchFamily="34" charset="-120"/>
              </a:rPr>
              <a:t>04</a:t>
            </a:r>
            <a:endParaRPr lang="en-US" sz="2800" dirty="0"/>
          </a:p>
        </p:txBody>
      </p:sp>
      <p:sp>
        <p:nvSpPr>
          <p:cNvPr id="23" name="Text 20"/>
          <p:cNvSpPr/>
          <p:nvPr/>
        </p:nvSpPr>
        <p:spPr>
          <a:xfrm>
            <a:off x="5760720" y="3246120"/>
            <a:ext cx="2651760" cy="457200"/>
          </a:xfrm>
          <a:prstGeom prst="rect">
            <a:avLst/>
          </a:prstGeom>
          <a:noFill/>
          <a:ln/>
        </p:spPr>
        <p:txBody>
          <a:bodyPr wrap="square" lIns="0" tIns="0" rIns="0" bIns="0" rtlCol="0" anchor="ctr">
            <a:normAutofit/>
          </a:bodyPr>
          <a:lstStyle/>
          <a:p>
            <a:pPr indent="0" marL="0">
              <a:buNone/>
            </a:pPr>
            <a:r>
              <a:rPr lang="en-US" sz="1700" b="1" dirty="0">
                <a:solidFill>
                  <a:srgbClr val="1E293B"/>
                </a:solidFill>
                <a:latin typeface="PingFang SC" pitchFamily="34" charset="0"/>
                <a:ea typeface="PingFang SC" pitchFamily="34" charset="-122"/>
                <a:cs typeface="PingFang SC" pitchFamily="34" charset="-120"/>
              </a:rPr>
              <a:t>价值与优势</a:t>
            </a:r>
            <a:endParaRPr lang="en-US" sz="1700" dirty="0"/>
          </a:p>
        </p:txBody>
      </p:sp>
      <p:sp>
        <p:nvSpPr>
          <p:cNvPr id="24" name="Text 21"/>
          <p:cNvSpPr/>
          <p:nvPr/>
        </p:nvSpPr>
        <p:spPr>
          <a:xfrm>
            <a:off x="5760720" y="3703320"/>
            <a:ext cx="2651760" cy="365760"/>
          </a:xfrm>
          <a:prstGeom prst="rect">
            <a:avLst/>
          </a:prstGeom>
          <a:noFill/>
          <a:ln/>
        </p:spPr>
        <p:txBody>
          <a:bodyPr wrap="square" lIns="0" tIns="0" rIns="0" bIns="0" rtlCol="0" anchor="ctr">
            <a:normAutofit/>
          </a:bodyPr>
          <a:lstStyle/>
          <a:p>
            <a:pPr indent="0" marL="0">
              <a:buNone/>
            </a:pPr>
            <a:r>
              <a:rPr lang="en-US" sz="1300" dirty="0">
                <a:solidFill>
                  <a:srgbClr val="475569"/>
                </a:solidFill>
                <a:latin typeface="PingFang SC" pitchFamily="34" charset="0"/>
                <a:ea typeface="PingFang SC" pitchFamily="34" charset="-122"/>
                <a:cs typeface="PingFang SC" pitchFamily="34" charset="-120"/>
              </a:rPr>
              <a:t>Before/After 对比与核心价值</a:t>
            </a:r>
            <a:endParaRPr lang="en-US" sz="1300" dirty="0"/>
          </a:p>
        </p:txBody>
      </p:sp>
      <p:sp>
        <p:nvSpPr>
          <p:cNvPr id="25" name="Shape 22"/>
          <p:cNvSpPr/>
          <p:nvPr/>
        </p:nvSpPr>
        <p:spPr>
          <a:xfrm>
            <a:off x="0" y="4823460"/>
            <a:ext cx="9144000" cy="320040"/>
          </a:xfrm>
          <a:prstGeom prst="rect">
            <a:avLst/>
          </a:prstGeom>
          <a:solidFill>
            <a:srgbClr val="F1F5F9"/>
          </a:solidFill>
          <a:ln w="6350">
            <a:solidFill>
              <a:srgbClr val="E2E8F0"/>
            </a:solidFill>
            <a:prstDash val="solid"/>
          </a:ln>
        </p:spPr>
      </p:sp>
      <p:sp>
        <p:nvSpPr>
          <p:cNvPr id="26" name="Text 23"/>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校车管理模块</a:t>
            </a:r>
            <a:endParaRPr lang="en-US" sz="1000" dirty="0"/>
          </a:p>
        </p:txBody>
      </p:sp>
      <p:sp>
        <p:nvSpPr>
          <p:cNvPr id="27" name="Text 24"/>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2 / 18</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1B2D"/>
        </a:solidFill>
      </p:bgPr>
    </p:bg>
    <p:spTree>
      <p:nvGrpSpPr>
        <p:cNvPr id="1" name=""/>
        <p:cNvGrpSpPr/>
        <p:nvPr/>
      </p:nvGrpSpPr>
      <p:grpSpPr>
        <a:xfrm>
          <a:off x="0" y="0"/>
          <a:ext cx="0" cy="0"/>
          <a:chOff x="0" y="0"/>
          <a:chExt cx="0" cy="0"/>
        </a:xfrm>
      </p:grpSpPr>
      <p:sp>
        <p:nvSpPr>
          <p:cNvPr id="3" name="Shape 0"/>
          <p:cNvSpPr/>
          <p:nvPr/>
        </p:nvSpPr>
        <p:spPr>
          <a:xfrm>
            <a:off x="0" y="0"/>
            <a:ext cx="137160" cy="5143500"/>
          </a:xfrm>
          <a:prstGeom prst="rect">
            <a:avLst/>
          </a:prstGeom>
          <a:solidFill>
            <a:srgbClr val="2563EB"/>
          </a:solidFill>
          <a:ln/>
        </p:spPr>
      </p:sp>
      <p:sp>
        <p:nvSpPr>
          <p:cNvPr id="4" name="Text 1"/>
          <p:cNvSpPr/>
          <p:nvPr/>
        </p:nvSpPr>
        <p:spPr>
          <a:xfrm>
            <a:off x="731520" y="1097280"/>
            <a:ext cx="1828800" cy="457200"/>
          </a:xfrm>
          <a:prstGeom prst="rect">
            <a:avLst/>
          </a:prstGeom>
          <a:noFill/>
          <a:ln/>
        </p:spPr>
        <p:txBody>
          <a:bodyPr wrap="square" lIns="0" tIns="0" rIns="0" bIns="0" rtlCol="0" anchor="ctr">
            <a:normAutofit/>
          </a:bodyPr>
          <a:lstStyle/>
          <a:p>
            <a:pPr indent="0" marL="0">
              <a:buNone/>
            </a:pPr>
            <a:r>
              <a:rPr lang="en-US" sz="1600" b="1" spc="200" kern="0" dirty="0">
                <a:solidFill>
                  <a:srgbClr val="2563EB"/>
                </a:solidFill>
                <a:latin typeface="Songti SC" pitchFamily="34" charset="0"/>
                <a:ea typeface="Songti SC" pitchFamily="34" charset="-122"/>
                <a:cs typeface="Songti SC" pitchFamily="34" charset="-120"/>
              </a:rPr>
              <a:t>01</a:t>
            </a:r>
            <a:endParaRPr lang="en-US" sz="1600" dirty="0"/>
          </a:p>
        </p:txBody>
      </p:sp>
      <p:sp>
        <p:nvSpPr>
          <p:cNvPr id="5" name="Text 2"/>
          <p:cNvSpPr/>
          <p:nvPr/>
        </p:nvSpPr>
        <p:spPr>
          <a:xfrm>
            <a:off x="731520" y="1554480"/>
            <a:ext cx="7315200" cy="1097280"/>
          </a:xfrm>
          <a:prstGeom prst="rect">
            <a:avLst/>
          </a:prstGeom>
          <a:noFill/>
          <a:ln/>
        </p:spPr>
        <p:txBody>
          <a:bodyPr wrap="square" lIns="0" tIns="0" rIns="0" bIns="0" rtlCol="0" anchor="ctr">
            <a:normAutofit/>
          </a:bodyPr>
          <a:lstStyle/>
          <a:p>
            <a:pPr indent="0" marL="0">
              <a:buNone/>
            </a:pPr>
            <a:r>
              <a:rPr lang="en-US" sz="4400" b="1" spc="250" kern="0" dirty="0">
                <a:solidFill>
                  <a:srgbClr val="FFFFFF"/>
                </a:solidFill>
                <a:latin typeface="Songti SC" pitchFamily="34" charset="0"/>
                <a:ea typeface="Songti SC" pitchFamily="34" charset="-122"/>
                <a:cs typeface="Songti SC" pitchFamily="34" charset="-120"/>
              </a:rPr>
              <a:t>校车管理的挑战</a:t>
            </a:r>
            <a:endParaRPr lang="en-US" sz="4400" dirty="0"/>
          </a:p>
        </p:txBody>
      </p:sp>
      <p:sp>
        <p:nvSpPr>
          <p:cNvPr id="6" name="Text 3"/>
          <p:cNvSpPr/>
          <p:nvPr/>
        </p:nvSpPr>
        <p:spPr>
          <a:xfrm>
            <a:off x="731520" y="2834640"/>
            <a:ext cx="7315200" cy="457200"/>
          </a:xfrm>
          <a:prstGeom prst="rect">
            <a:avLst/>
          </a:prstGeom>
          <a:noFill/>
          <a:ln/>
        </p:spPr>
        <p:txBody>
          <a:bodyPr wrap="square" lIns="0" tIns="0" rIns="0" bIns="0" rtlCol="0" anchor="ctr">
            <a:normAutofit/>
          </a:bodyPr>
          <a:lstStyle/>
          <a:p>
            <a:pPr indent="0" marL="0">
              <a:buNone/>
            </a:pPr>
            <a:r>
              <a:rPr lang="en-US" sz="1600" dirty="0">
                <a:solidFill>
                  <a:srgbClr val="94A3B8"/>
                </a:solidFill>
                <a:latin typeface="PingFang SC" pitchFamily="34" charset="0"/>
                <a:ea typeface="PingFang SC" pitchFamily="34" charset="-122"/>
                <a:cs typeface="PingFang SC" pitchFamily="34" charset="-120"/>
              </a:rPr>
              <a:t>传统模式有哪些问题</a:t>
            </a:r>
            <a:endParaRPr lang="en-US" sz="1600" dirty="0"/>
          </a:p>
        </p:txBody>
      </p:sp>
      <p:sp>
        <p:nvSpPr>
          <p:cNvPr id="7" name="Shape 4"/>
          <p:cNvSpPr/>
          <p:nvPr/>
        </p:nvSpPr>
        <p:spPr>
          <a:xfrm>
            <a:off x="0" y="4823460"/>
            <a:ext cx="9144000" cy="320040"/>
          </a:xfrm>
          <a:prstGeom prst="rect">
            <a:avLst/>
          </a:prstGeom>
          <a:solidFill>
            <a:srgbClr val="F1F5F9"/>
          </a:solidFill>
          <a:ln w="6350">
            <a:solidFill>
              <a:srgbClr val="E2E8F0"/>
            </a:solidFill>
            <a:prstDash val="solid"/>
          </a:ln>
        </p:spPr>
      </p:sp>
      <p:sp>
        <p:nvSpPr>
          <p:cNvPr id="8" name="Text 5"/>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校车管理模块</a:t>
            </a:r>
            <a:endParaRPr lang="en-US" sz="1000" dirty="0"/>
          </a:p>
        </p:txBody>
      </p:sp>
      <p:sp>
        <p:nvSpPr>
          <p:cNvPr id="9" name="Text 6"/>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3 / 18</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8FAFC"/>
        </a:solidFill>
      </p:bgPr>
    </p:bg>
    <p:spTree>
      <p:nvGrpSpPr>
        <p:cNvPr id="1" name=""/>
        <p:cNvGrpSpPr/>
        <p:nvPr/>
      </p:nvGrpSpPr>
      <p:grpSpPr>
        <a:xfrm>
          <a:off x="0" y="0"/>
          <a:ext cx="0" cy="0"/>
          <a:chOff x="0" y="0"/>
          <a:chExt cx="0" cy="0"/>
        </a:xfrm>
      </p:grpSpPr>
      <p:sp>
        <p:nvSpPr>
          <p:cNvPr id="3" name="Text 0"/>
          <p:cNvSpPr/>
          <p:nvPr/>
        </p:nvSpPr>
        <p:spPr>
          <a:xfrm>
            <a:off x="457200" y="320040"/>
            <a:ext cx="8229600" cy="502920"/>
          </a:xfrm>
          <a:prstGeom prst="rect">
            <a:avLst/>
          </a:prstGeom>
          <a:noFill/>
          <a:ln/>
        </p:spPr>
        <p:txBody>
          <a:bodyPr wrap="square" lIns="0" tIns="0" rIns="0" bIns="0" rtlCol="0" anchor="ctr">
            <a:normAutofit/>
          </a:bodyPr>
          <a:lstStyle/>
          <a:p>
            <a:pPr indent="0" marL="0">
              <a:buNone/>
            </a:pPr>
            <a:r>
              <a:rPr lang="en-US" sz="2600" b="1" spc="150" kern="0" dirty="0">
                <a:solidFill>
                  <a:srgbClr val="1E293B"/>
                </a:solidFill>
                <a:latin typeface="Songti SC" pitchFamily="34" charset="0"/>
                <a:ea typeface="Songti SC" pitchFamily="34" charset="-122"/>
                <a:cs typeface="Songti SC" pitchFamily="34" charset="-120"/>
              </a:rPr>
              <a:t>传统校车管理的3个实际问题</a:t>
            </a:r>
            <a:endParaRPr lang="en-US" sz="2600" dirty="0"/>
          </a:p>
        </p:txBody>
      </p:sp>
      <p:sp>
        <p:nvSpPr>
          <p:cNvPr id="4" name="Text 1"/>
          <p:cNvSpPr/>
          <p:nvPr/>
        </p:nvSpPr>
        <p:spPr>
          <a:xfrm>
            <a:off x="457200" y="841248"/>
            <a:ext cx="8229600" cy="320040"/>
          </a:xfrm>
          <a:prstGeom prst="rect">
            <a:avLst/>
          </a:prstGeom>
          <a:noFill/>
          <a:ln/>
        </p:spPr>
        <p:txBody>
          <a:bodyPr wrap="square" lIns="0" tIns="0" rIns="0" bIns="0" rtlCol="0" anchor="ctr">
            <a:normAutofit/>
          </a:bodyPr>
          <a:lstStyle/>
          <a:p>
            <a:pPr indent="0" marL="0">
              <a:buNone/>
            </a:pPr>
            <a:r>
              <a:rPr lang="en-US" sz="1400" dirty="0">
                <a:solidFill>
                  <a:srgbClr val="475569"/>
                </a:solidFill>
                <a:latin typeface="PingFang SC" pitchFamily="34" charset="0"/>
                <a:ea typeface="PingFang SC" pitchFamily="34" charset="-122"/>
                <a:cs typeface="PingFang SC" pitchFamily="34" charset="-120"/>
              </a:rPr>
              <a:t>问题在哪</a:t>
            </a:r>
            <a:endParaRPr lang="en-US" sz="1400" dirty="0"/>
          </a:p>
        </p:txBody>
      </p:sp>
      <p:sp>
        <p:nvSpPr>
          <p:cNvPr id="5" name="Shape 2"/>
          <p:cNvSpPr/>
          <p:nvPr/>
        </p:nvSpPr>
        <p:spPr>
          <a:xfrm>
            <a:off x="365760" y="1325880"/>
            <a:ext cx="2651760" cy="274320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6" name="Shape 3"/>
          <p:cNvSpPr/>
          <p:nvPr/>
        </p:nvSpPr>
        <p:spPr>
          <a:xfrm>
            <a:off x="365760" y="1325880"/>
            <a:ext cx="36576" cy="2743200"/>
          </a:xfrm>
          <a:prstGeom prst="rect">
            <a:avLst/>
          </a:prstGeom>
          <a:solidFill>
            <a:srgbClr val="DC2626"/>
          </a:solidFill>
          <a:ln/>
        </p:spPr>
      </p:sp>
      <p:sp>
        <p:nvSpPr>
          <p:cNvPr id="7" name="Text 4"/>
          <p:cNvSpPr/>
          <p:nvPr/>
        </p:nvSpPr>
        <p:spPr>
          <a:xfrm>
            <a:off x="594360" y="1554480"/>
            <a:ext cx="1828800" cy="320040"/>
          </a:xfrm>
          <a:prstGeom prst="rect">
            <a:avLst/>
          </a:prstGeom>
          <a:noFill/>
          <a:ln/>
        </p:spPr>
        <p:txBody>
          <a:bodyPr wrap="square" lIns="0" tIns="0" rIns="0" bIns="0" rtlCol="0" anchor="ctr">
            <a:normAutofit/>
          </a:bodyPr>
          <a:lstStyle/>
          <a:p>
            <a:pPr indent="0" marL="0">
              <a:buNone/>
            </a:pPr>
            <a:r>
              <a:rPr lang="en-US" sz="1300" b="1" dirty="0">
                <a:solidFill>
                  <a:srgbClr val="DC2626"/>
                </a:solidFill>
                <a:latin typeface="PingFang SC" pitchFamily="34" charset="0"/>
                <a:ea typeface="PingFang SC" pitchFamily="34" charset="-122"/>
                <a:cs typeface="PingFang SC" pitchFamily="34" charset="-120"/>
              </a:rPr>
              <a:t>问题一</a:t>
            </a:r>
            <a:endParaRPr lang="en-US" sz="1300" dirty="0"/>
          </a:p>
        </p:txBody>
      </p:sp>
      <p:sp>
        <p:nvSpPr>
          <p:cNvPr id="8" name="Text 5"/>
          <p:cNvSpPr/>
          <p:nvPr/>
        </p:nvSpPr>
        <p:spPr>
          <a:xfrm>
            <a:off x="594360" y="1920240"/>
            <a:ext cx="2194560" cy="457200"/>
          </a:xfrm>
          <a:prstGeom prst="rect">
            <a:avLst/>
          </a:prstGeom>
          <a:noFill/>
          <a:ln/>
        </p:spPr>
        <p:txBody>
          <a:bodyPr wrap="square" lIns="0" tIns="0" rIns="0" bIns="0" rtlCol="0" anchor="ctr">
            <a:normAutofit/>
          </a:bodyPr>
          <a:lstStyle/>
          <a:p>
            <a:pPr indent="0" marL="0">
              <a:buNone/>
            </a:pPr>
            <a:r>
              <a:rPr lang="en-US" sz="1500" b="1" dirty="0">
                <a:solidFill>
                  <a:srgbClr val="1E293B"/>
                </a:solidFill>
                <a:latin typeface="PingFang SC" pitchFamily="34" charset="0"/>
                <a:ea typeface="PingFang SC" pitchFamily="34" charset="-122"/>
                <a:cs typeface="PingFang SC" pitchFamily="34" charset="-120"/>
              </a:rPr>
              <a:t>人工点名易漏错</a:t>
            </a:r>
            <a:endParaRPr lang="en-US" sz="1500" dirty="0"/>
          </a:p>
        </p:txBody>
      </p:sp>
      <p:sp>
        <p:nvSpPr>
          <p:cNvPr id="9" name="Text 6"/>
          <p:cNvSpPr/>
          <p:nvPr/>
        </p:nvSpPr>
        <p:spPr>
          <a:xfrm>
            <a:off x="594360" y="2423160"/>
            <a:ext cx="2194560" cy="1463040"/>
          </a:xfrm>
          <a:prstGeom prst="rect">
            <a:avLst/>
          </a:prstGeom>
          <a:noFill/>
          <a:ln/>
        </p:spPr>
        <p:txBody>
          <a:bodyPr wrap="square" lIns="0" tIns="0" rIns="0" bIns="0" rtlCol="0" anchor="t">
            <a:normAutofit/>
          </a:bodyPr>
          <a:lstStyle/>
          <a:p>
            <a:pPr indent="0" marL="0">
              <a:lnSpc>
                <a:spcPct val="150000"/>
              </a:lnSpc>
              <a:buNone/>
            </a:pPr>
            <a:r>
              <a:rPr lang="en-US" sz="1200" dirty="0">
                <a:solidFill>
                  <a:srgbClr val="475569"/>
                </a:solidFill>
                <a:latin typeface="PingFang SC" pitchFamily="34" charset="0"/>
                <a:ea typeface="PingFang SC" pitchFamily="34" charset="-122"/>
                <a:cs typeface="PingFang SC" pitchFamily="34" charset="-120"/>
              </a:rPr>
              <a:t>随车老师拿纸质名单人工勾选，学生多时容易漏报、错报。临时乘车的学生没有记录，出了安全问题说不清楚。</a:t>
            </a:r>
            <a:endParaRPr lang="en-US" sz="1200" dirty="0"/>
          </a:p>
        </p:txBody>
      </p:sp>
      <p:sp>
        <p:nvSpPr>
          <p:cNvPr id="10" name="Shape 7"/>
          <p:cNvSpPr/>
          <p:nvPr/>
        </p:nvSpPr>
        <p:spPr>
          <a:xfrm>
            <a:off x="3246120" y="1325880"/>
            <a:ext cx="2651760" cy="274320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1" name="Shape 8"/>
          <p:cNvSpPr/>
          <p:nvPr/>
        </p:nvSpPr>
        <p:spPr>
          <a:xfrm>
            <a:off x="3246120" y="1325880"/>
            <a:ext cx="36576" cy="2743200"/>
          </a:xfrm>
          <a:prstGeom prst="rect">
            <a:avLst/>
          </a:prstGeom>
          <a:solidFill>
            <a:srgbClr val="DC2626"/>
          </a:solidFill>
          <a:ln/>
        </p:spPr>
      </p:sp>
      <p:sp>
        <p:nvSpPr>
          <p:cNvPr id="12" name="Text 9"/>
          <p:cNvSpPr/>
          <p:nvPr/>
        </p:nvSpPr>
        <p:spPr>
          <a:xfrm>
            <a:off x="3474720" y="1554480"/>
            <a:ext cx="1828800" cy="320040"/>
          </a:xfrm>
          <a:prstGeom prst="rect">
            <a:avLst/>
          </a:prstGeom>
          <a:noFill/>
          <a:ln/>
        </p:spPr>
        <p:txBody>
          <a:bodyPr wrap="square" lIns="0" tIns="0" rIns="0" bIns="0" rtlCol="0" anchor="ctr">
            <a:normAutofit/>
          </a:bodyPr>
          <a:lstStyle/>
          <a:p>
            <a:pPr indent="0" marL="0">
              <a:buNone/>
            </a:pPr>
            <a:r>
              <a:rPr lang="en-US" sz="1300" b="1" dirty="0">
                <a:solidFill>
                  <a:srgbClr val="DC2626"/>
                </a:solidFill>
                <a:latin typeface="PingFang SC" pitchFamily="34" charset="0"/>
                <a:ea typeface="PingFang SC" pitchFamily="34" charset="-122"/>
                <a:cs typeface="PingFang SC" pitchFamily="34" charset="-120"/>
              </a:rPr>
              <a:t>问题二</a:t>
            </a:r>
            <a:endParaRPr lang="en-US" sz="1300" dirty="0"/>
          </a:p>
        </p:txBody>
      </p:sp>
      <p:sp>
        <p:nvSpPr>
          <p:cNvPr id="13" name="Text 10"/>
          <p:cNvSpPr/>
          <p:nvPr/>
        </p:nvSpPr>
        <p:spPr>
          <a:xfrm>
            <a:off x="3474720" y="1920240"/>
            <a:ext cx="2194560" cy="457200"/>
          </a:xfrm>
          <a:prstGeom prst="rect">
            <a:avLst/>
          </a:prstGeom>
          <a:noFill/>
          <a:ln/>
        </p:spPr>
        <p:txBody>
          <a:bodyPr wrap="square" lIns="0" tIns="0" rIns="0" bIns="0" rtlCol="0" anchor="ctr">
            <a:normAutofit/>
          </a:bodyPr>
          <a:lstStyle/>
          <a:p>
            <a:pPr indent="0" marL="0">
              <a:buNone/>
            </a:pPr>
            <a:r>
              <a:rPr lang="en-US" sz="1500" b="1" dirty="0">
                <a:solidFill>
                  <a:srgbClr val="1E293B"/>
                </a:solidFill>
                <a:latin typeface="PingFang SC" pitchFamily="34" charset="0"/>
                <a:ea typeface="PingFang SC" pitchFamily="34" charset="-122"/>
                <a:cs typeface="PingFang SC" pitchFamily="34" charset="-120"/>
              </a:rPr>
              <a:t>家长不知道孩子到哪了</a:t>
            </a:r>
            <a:endParaRPr lang="en-US" sz="1500" dirty="0"/>
          </a:p>
        </p:txBody>
      </p:sp>
      <p:sp>
        <p:nvSpPr>
          <p:cNvPr id="14" name="Text 11"/>
          <p:cNvSpPr/>
          <p:nvPr/>
        </p:nvSpPr>
        <p:spPr>
          <a:xfrm>
            <a:off x="3474720" y="2423160"/>
            <a:ext cx="2194560" cy="1463040"/>
          </a:xfrm>
          <a:prstGeom prst="rect">
            <a:avLst/>
          </a:prstGeom>
          <a:noFill/>
          <a:ln/>
        </p:spPr>
        <p:txBody>
          <a:bodyPr wrap="square" lIns="0" tIns="0" rIns="0" bIns="0" rtlCol="0" anchor="t">
            <a:normAutofit/>
          </a:bodyPr>
          <a:lstStyle/>
          <a:p>
            <a:pPr indent="0" marL="0">
              <a:lnSpc>
                <a:spcPct val="150000"/>
              </a:lnSpc>
              <a:buNone/>
            </a:pPr>
            <a:r>
              <a:rPr lang="en-US" sz="1200" dirty="0">
                <a:solidFill>
                  <a:srgbClr val="475569"/>
                </a:solidFill>
                <a:latin typeface="PingFang SC" pitchFamily="34" charset="0"/>
                <a:ea typeface="PingFang SC" pitchFamily="34" charset="-122"/>
                <a:cs typeface="PingFang SC" pitchFamily="34" charset="-120"/>
              </a:rPr>
              <a:t>家长只能打电话或微信群问老师孩子上车没有、到哪了。信息滞后，老师也不方便逐一回复，家长焦虑。</a:t>
            </a:r>
            <a:endParaRPr lang="en-US" sz="1200" dirty="0"/>
          </a:p>
        </p:txBody>
      </p:sp>
      <p:sp>
        <p:nvSpPr>
          <p:cNvPr id="15" name="Shape 12"/>
          <p:cNvSpPr/>
          <p:nvPr/>
        </p:nvSpPr>
        <p:spPr>
          <a:xfrm>
            <a:off x="6126480" y="1325880"/>
            <a:ext cx="2651760" cy="274320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6" name="Shape 13"/>
          <p:cNvSpPr/>
          <p:nvPr/>
        </p:nvSpPr>
        <p:spPr>
          <a:xfrm>
            <a:off x="6126480" y="1325880"/>
            <a:ext cx="36576" cy="2743200"/>
          </a:xfrm>
          <a:prstGeom prst="rect">
            <a:avLst/>
          </a:prstGeom>
          <a:solidFill>
            <a:srgbClr val="DC2626"/>
          </a:solidFill>
          <a:ln/>
        </p:spPr>
      </p:sp>
      <p:sp>
        <p:nvSpPr>
          <p:cNvPr id="17" name="Text 14"/>
          <p:cNvSpPr/>
          <p:nvPr/>
        </p:nvSpPr>
        <p:spPr>
          <a:xfrm>
            <a:off x="6355080" y="1554480"/>
            <a:ext cx="1828800" cy="320040"/>
          </a:xfrm>
          <a:prstGeom prst="rect">
            <a:avLst/>
          </a:prstGeom>
          <a:noFill/>
          <a:ln/>
        </p:spPr>
        <p:txBody>
          <a:bodyPr wrap="square" lIns="0" tIns="0" rIns="0" bIns="0" rtlCol="0" anchor="ctr">
            <a:normAutofit/>
          </a:bodyPr>
          <a:lstStyle/>
          <a:p>
            <a:pPr indent="0" marL="0">
              <a:buNone/>
            </a:pPr>
            <a:r>
              <a:rPr lang="en-US" sz="1300" b="1" dirty="0">
                <a:solidFill>
                  <a:srgbClr val="DC2626"/>
                </a:solidFill>
                <a:latin typeface="PingFang SC" pitchFamily="34" charset="0"/>
                <a:ea typeface="PingFang SC" pitchFamily="34" charset="-122"/>
                <a:cs typeface="PingFang SC" pitchFamily="34" charset="-120"/>
              </a:rPr>
              <a:t>问题三</a:t>
            </a:r>
            <a:endParaRPr lang="en-US" sz="1300" dirty="0"/>
          </a:p>
        </p:txBody>
      </p:sp>
      <p:sp>
        <p:nvSpPr>
          <p:cNvPr id="18" name="Text 15"/>
          <p:cNvSpPr/>
          <p:nvPr/>
        </p:nvSpPr>
        <p:spPr>
          <a:xfrm>
            <a:off x="6355080" y="1920240"/>
            <a:ext cx="2194560" cy="457200"/>
          </a:xfrm>
          <a:prstGeom prst="rect">
            <a:avLst/>
          </a:prstGeom>
          <a:noFill/>
          <a:ln/>
        </p:spPr>
        <p:txBody>
          <a:bodyPr wrap="square" lIns="0" tIns="0" rIns="0" bIns="0" rtlCol="0" anchor="ctr">
            <a:normAutofit/>
          </a:bodyPr>
          <a:lstStyle/>
          <a:p>
            <a:pPr indent="0" marL="0">
              <a:buNone/>
            </a:pPr>
            <a:r>
              <a:rPr lang="en-US" sz="1500" b="1" dirty="0">
                <a:solidFill>
                  <a:srgbClr val="1E293B"/>
                </a:solidFill>
                <a:latin typeface="PingFang SC" pitchFamily="34" charset="0"/>
                <a:ea typeface="PingFang SC" pitchFamily="34" charset="-122"/>
                <a:cs typeface="PingFang SC" pitchFamily="34" charset="-120"/>
              </a:rPr>
              <a:t>路线调整成本高</a:t>
            </a:r>
            <a:endParaRPr lang="en-US" sz="1500" dirty="0"/>
          </a:p>
        </p:txBody>
      </p:sp>
      <p:sp>
        <p:nvSpPr>
          <p:cNvPr id="19" name="Text 16"/>
          <p:cNvSpPr/>
          <p:nvPr/>
        </p:nvSpPr>
        <p:spPr>
          <a:xfrm>
            <a:off x="6355080" y="2423160"/>
            <a:ext cx="2194560" cy="1463040"/>
          </a:xfrm>
          <a:prstGeom prst="rect">
            <a:avLst/>
          </a:prstGeom>
          <a:noFill/>
          <a:ln/>
        </p:spPr>
        <p:txBody>
          <a:bodyPr wrap="square" lIns="0" tIns="0" rIns="0" bIns="0" rtlCol="0" anchor="t">
            <a:normAutofit/>
          </a:bodyPr>
          <a:lstStyle/>
          <a:p>
            <a:pPr indent="0" marL="0">
              <a:lnSpc>
                <a:spcPct val="150000"/>
              </a:lnSpc>
              <a:buNone/>
            </a:pPr>
            <a:r>
              <a:rPr lang="en-US" sz="1200" dirty="0">
                <a:solidFill>
                  <a:srgbClr val="475569"/>
                </a:solidFill>
                <a:latin typeface="PingFang SC" pitchFamily="34" charset="0"/>
                <a:ea typeface="PingFang SC" pitchFamily="34" charset="-122"/>
                <a:cs typeface="PingFang SC" pitchFamily="34" charset="-120"/>
              </a:rPr>
              <a:t>改路线或站点要重新印发纸质名单通知所有家长。学生关联信息分散在不同表格里，调整一处牵动多处。</a:t>
            </a:r>
            <a:endParaRPr lang="en-US" sz="1200" dirty="0"/>
          </a:p>
        </p:txBody>
      </p:sp>
      <p:sp>
        <p:nvSpPr>
          <p:cNvPr id="20" name="Shape 17"/>
          <p:cNvSpPr/>
          <p:nvPr/>
        </p:nvSpPr>
        <p:spPr>
          <a:xfrm>
            <a:off x="0" y="4823460"/>
            <a:ext cx="9144000" cy="320040"/>
          </a:xfrm>
          <a:prstGeom prst="rect">
            <a:avLst/>
          </a:prstGeom>
          <a:solidFill>
            <a:srgbClr val="F1F5F9"/>
          </a:solidFill>
          <a:ln w="6350">
            <a:solidFill>
              <a:srgbClr val="E2E8F0"/>
            </a:solidFill>
            <a:prstDash val="solid"/>
          </a:ln>
        </p:spPr>
      </p:sp>
      <p:sp>
        <p:nvSpPr>
          <p:cNvPr id="21" name="Text 18"/>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校车管理模块</a:t>
            </a:r>
            <a:endParaRPr lang="en-US" sz="1000" dirty="0"/>
          </a:p>
        </p:txBody>
      </p:sp>
      <p:sp>
        <p:nvSpPr>
          <p:cNvPr id="22" name="Text 19"/>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4 / 18</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F1B2D"/>
        </a:solidFill>
      </p:bgPr>
    </p:bg>
    <p:spTree>
      <p:nvGrpSpPr>
        <p:cNvPr id="1" name=""/>
        <p:cNvGrpSpPr/>
        <p:nvPr/>
      </p:nvGrpSpPr>
      <p:grpSpPr>
        <a:xfrm>
          <a:off x="0" y="0"/>
          <a:ext cx="0" cy="0"/>
          <a:chOff x="0" y="0"/>
          <a:chExt cx="0" cy="0"/>
        </a:xfrm>
      </p:grpSpPr>
      <p:sp>
        <p:nvSpPr>
          <p:cNvPr id="3" name="Shape 0"/>
          <p:cNvSpPr/>
          <p:nvPr/>
        </p:nvSpPr>
        <p:spPr>
          <a:xfrm>
            <a:off x="0" y="0"/>
            <a:ext cx="137160" cy="5143500"/>
          </a:xfrm>
          <a:prstGeom prst="rect">
            <a:avLst/>
          </a:prstGeom>
          <a:solidFill>
            <a:srgbClr val="2563EB"/>
          </a:solidFill>
          <a:ln/>
        </p:spPr>
      </p:sp>
      <p:sp>
        <p:nvSpPr>
          <p:cNvPr id="4" name="Text 1"/>
          <p:cNvSpPr/>
          <p:nvPr/>
        </p:nvSpPr>
        <p:spPr>
          <a:xfrm>
            <a:off x="731520" y="1097280"/>
            <a:ext cx="1828800" cy="457200"/>
          </a:xfrm>
          <a:prstGeom prst="rect">
            <a:avLst/>
          </a:prstGeom>
          <a:noFill/>
          <a:ln/>
        </p:spPr>
        <p:txBody>
          <a:bodyPr wrap="square" lIns="0" tIns="0" rIns="0" bIns="0" rtlCol="0" anchor="ctr">
            <a:normAutofit/>
          </a:bodyPr>
          <a:lstStyle/>
          <a:p>
            <a:pPr indent="0" marL="0">
              <a:buNone/>
            </a:pPr>
            <a:r>
              <a:rPr lang="en-US" sz="1600" b="1" spc="200" kern="0" dirty="0">
                <a:solidFill>
                  <a:srgbClr val="2563EB"/>
                </a:solidFill>
                <a:latin typeface="Songti SC" pitchFamily="34" charset="0"/>
                <a:ea typeface="Songti SC" pitchFamily="34" charset="-122"/>
                <a:cs typeface="Songti SC" pitchFamily="34" charset="-120"/>
              </a:rPr>
              <a:t>02</a:t>
            </a:r>
            <a:endParaRPr lang="en-US" sz="1600" dirty="0"/>
          </a:p>
        </p:txBody>
      </p:sp>
      <p:sp>
        <p:nvSpPr>
          <p:cNvPr id="5" name="Text 2"/>
          <p:cNvSpPr/>
          <p:nvPr/>
        </p:nvSpPr>
        <p:spPr>
          <a:xfrm>
            <a:off x="731520" y="1554480"/>
            <a:ext cx="7315200" cy="1097280"/>
          </a:xfrm>
          <a:prstGeom prst="rect">
            <a:avLst/>
          </a:prstGeom>
          <a:noFill/>
          <a:ln/>
        </p:spPr>
        <p:txBody>
          <a:bodyPr wrap="square" lIns="0" tIns="0" rIns="0" bIns="0" rtlCol="0" anchor="ctr">
            <a:normAutofit/>
          </a:bodyPr>
          <a:lstStyle/>
          <a:p>
            <a:pPr indent="0" marL="0">
              <a:buNone/>
            </a:pPr>
            <a:r>
              <a:rPr lang="en-US" sz="4400" b="1" spc="250" kern="0" dirty="0">
                <a:solidFill>
                  <a:srgbClr val="FFFFFF"/>
                </a:solidFill>
                <a:latin typeface="Songti SC" pitchFamily="34" charset="0"/>
                <a:ea typeface="Songti SC" pitchFamily="34" charset="-122"/>
                <a:cs typeface="Songti SC" pitchFamily="34" charset="-120"/>
              </a:rPr>
              <a:t>核心功能模块</a:t>
            </a:r>
            <a:endParaRPr lang="en-US" sz="4400" dirty="0"/>
          </a:p>
        </p:txBody>
      </p:sp>
      <p:sp>
        <p:nvSpPr>
          <p:cNvPr id="6" name="Text 3"/>
          <p:cNvSpPr/>
          <p:nvPr/>
        </p:nvSpPr>
        <p:spPr>
          <a:xfrm>
            <a:off x="731520" y="2834640"/>
            <a:ext cx="7315200" cy="457200"/>
          </a:xfrm>
          <a:prstGeom prst="rect">
            <a:avLst/>
          </a:prstGeom>
          <a:noFill/>
          <a:ln/>
        </p:spPr>
        <p:txBody>
          <a:bodyPr wrap="square" lIns="0" tIns="0" rIns="0" bIns="0" rtlCol="0" anchor="ctr">
            <a:normAutofit/>
          </a:bodyPr>
          <a:lstStyle/>
          <a:p>
            <a:pPr indent="0" marL="0">
              <a:buNone/>
            </a:pPr>
            <a:r>
              <a:rPr lang="en-US" sz="1600" dirty="0">
                <a:solidFill>
                  <a:srgbClr val="94A3B8"/>
                </a:solidFill>
                <a:latin typeface="PingFang SC" pitchFamily="34" charset="0"/>
                <a:ea typeface="PingFang SC" pitchFamily="34" charset="-122"/>
                <a:cs typeface="PingFang SC" pitchFamily="34" charset="-120"/>
              </a:rPr>
              <a:t>路线管理、站点管理、接送记录、设备配置</a:t>
            </a:r>
            <a:endParaRPr lang="en-US" sz="1600" dirty="0"/>
          </a:p>
        </p:txBody>
      </p:sp>
      <p:sp>
        <p:nvSpPr>
          <p:cNvPr id="7" name="Shape 4"/>
          <p:cNvSpPr/>
          <p:nvPr/>
        </p:nvSpPr>
        <p:spPr>
          <a:xfrm>
            <a:off x="0" y="4823460"/>
            <a:ext cx="9144000" cy="320040"/>
          </a:xfrm>
          <a:prstGeom prst="rect">
            <a:avLst/>
          </a:prstGeom>
          <a:solidFill>
            <a:srgbClr val="F1F5F9"/>
          </a:solidFill>
          <a:ln w="6350">
            <a:solidFill>
              <a:srgbClr val="E2E8F0"/>
            </a:solidFill>
            <a:prstDash val="solid"/>
          </a:ln>
        </p:spPr>
      </p:sp>
      <p:sp>
        <p:nvSpPr>
          <p:cNvPr id="8" name="Text 5"/>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校车管理模块</a:t>
            </a:r>
            <a:endParaRPr lang="en-US" sz="1000" dirty="0"/>
          </a:p>
        </p:txBody>
      </p:sp>
      <p:sp>
        <p:nvSpPr>
          <p:cNvPr id="9" name="Text 6"/>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5 / 18</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8FAFC"/>
        </a:solidFill>
      </p:bgPr>
    </p:bg>
    <p:spTree>
      <p:nvGrpSpPr>
        <p:cNvPr id="1" name=""/>
        <p:cNvGrpSpPr/>
        <p:nvPr/>
      </p:nvGrpSpPr>
      <p:grpSpPr>
        <a:xfrm>
          <a:off x="0" y="0"/>
          <a:ext cx="0" cy="0"/>
          <a:chOff x="0" y="0"/>
          <a:chExt cx="0" cy="0"/>
        </a:xfrm>
      </p:grpSpPr>
      <p:sp>
        <p:nvSpPr>
          <p:cNvPr id="3" name="Text 0"/>
          <p:cNvSpPr/>
          <p:nvPr/>
        </p:nvSpPr>
        <p:spPr>
          <a:xfrm>
            <a:off x="457200" y="320040"/>
            <a:ext cx="8229600" cy="502920"/>
          </a:xfrm>
          <a:prstGeom prst="rect">
            <a:avLst/>
          </a:prstGeom>
          <a:noFill/>
          <a:ln/>
        </p:spPr>
        <p:txBody>
          <a:bodyPr wrap="square" lIns="0" tIns="0" rIns="0" bIns="0" rtlCol="0" anchor="ctr">
            <a:normAutofit/>
          </a:bodyPr>
          <a:lstStyle/>
          <a:p>
            <a:pPr indent="0" marL="0">
              <a:buNone/>
            </a:pPr>
            <a:r>
              <a:rPr lang="en-US" sz="2600" b="1" spc="150" kern="0" dirty="0">
                <a:solidFill>
                  <a:srgbClr val="1E293B"/>
                </a:solidFill>
                <a:latin typeface="Songti SC" pitchFamily="34" charset="0"/>
                <a:ea typeface="Songti SC" pitchFamily="34" charset="-122"/>
                <a:cs typeface="Songti SC" pitchFamily="34" charset="-120"/>
              </a:rPr>
              <a:t>校车管理模块包含4个核心功能</a:t>
            </a:r>
            <a:endParaRPr lang="en-US" sz="2600" dirty="0"/>
          </a:p>
        </p:txBody>
      </p:sp>
      <p:sp>
        <p:nvSpPr>
          <p:cNvPr id="4" name="Text 1"/>
          <p:cNvSpPr/>
          <p:nvPr/>
        </p:nvSpPr>
        <p:spPr>
          <a:xfrm>
            <a:off x="457200" y="841248"/>
            <a:ext cx="8229600" cy="320040"/>
          </a:xfrm>
          <a:prstGeom prst="rect">
            <a:avLst/>
          </a:prstGeom>
          <a:noFill/>
          <a:ln/>
        </p:spPr>
        <p:txBody>
          <a:bodyPr wrap="square" lIns="0" tIns="0" rIns="0" bIns="0" rtlCol="0" anchor="ctr">
            <a:normAutofit/>
          </a:bodyPr>
          <a:lstStyle/>
          <a:p>
            <a:pPr indent="0" marL="0">
              <a:buNone/>
            </a:pPr>
            <a:r>
              <a:rPr lang="en-US" sz="1400" dirty="0">
                <a:solidFill>
                  <a:srgbClr val="475569"/>
                </a:solidFill>
                <a:latin typeface="PingFang SC" pitchFamily="34" charset="0"/>
                <a:ea typeface="PingFang SC" pitchFamily="34" charset="-122"/>
                <a:cs typeface="PingFang SC" pitchFamily="34" charset="-120"/>
              </a:rPr>
              <a:t>功能总览</a:t>
            </a:r>
            <a:endParaRPr lang="en-US" sz="1400" dirty="0"/>
          </a:p>
        </p:txBody>
      </p:sp>
      <p:sp>
        <p:nvSpPr>
          <p:cNvPr id="5" name="Shape 2"/>
          <p:cNvSpPr/>
          <p:nvPr/>
        </p:nvSpPr>
        <p:spPr>
          <a:xfrm>
            <a:off x="1837944" y="1417320"/>
            <a:ext cx="1298448" cy="228600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6" name="Shape 3"/>
          <p:cNvSpPr/>
          <p:nvPr/>
        </p:nvSpPr>
        <p:spPr>
          <a:xfrm>
            <a:off x="1837944" y="1417320"/>
            <a:ext cx="1298448" cy="36576"/>
          </a:xfrm>
          <a:prstGeom prst="rect">
            <a:avLst/>
          </a:prstGeom>
          <a:solidFill>
            <a:srgbClr val="2563EB"/>
          </a:solidFill>
          <a:ln/>
        </p:spPr>
      </p:sp>
      <p:sp>
        <p:nvSpPr>
          <p:cNvPr id="7" name="Text 4"/>
          <p:cNvSpPr/>
          <p:nvPr/>
        </p:nvSpPr>
        <p:spPr>
          <a:xfrm>
            <a:off x="1929384" y="1691640"/>
            <a:ext cx="1115568" cy="457200"/>
          </a:xfrm>
          <a:prstGeom prst="rect">
            <a:avLst/>
          </a:prstGeom>
          <a:noFill/>
          <a:ln/>
        </p:spPr>
        <p:txBody>
          <a:bodyPr wrap="square" lIns="0" tIns="0" rIns="0" bIns="0" rtlCol="0" anchor="ctr">
            <a:normAutofit/>
          </a:bodyPr>
          <a:lstStyle/>
          <a:p>
            <a:pPr algn="ctr" indent="0" marL="0">
              <a:buNone/>
            </a:pPr>
            <a:r>
              <a:rPr lang="en-US" sz="2000" b="1" dirty="0">
                <a:solidFill>
                  <a:srgbClr val="2563EB"/>
                </a:solidFill>
                <a:latin typeface="Songti SC" pitchFamily="34" charset="0"/>
                <a:ea typeface="Songti SC" pitchFamily="34" charset="-122"/>
                <a:cs typeface="Songti SC" pitchFamily="34" charset="-120"/>
              </a:rPr>
              <a:t>01</a:t>
            </a:r>
            <a:endParaRPr lang="en-US" sz="2000" dirty="0"/>
          </a:p>
        </p:txBody>
      </p:sp>
      <p:sp>
        <p:nvSpPr>
          <p:cNvPr id="8" name="Text 5"/>
          <p:cNvSpPr/>
          <p:nvPr/>
        </p:nvSpPr>
        <p:spPr>
          <a:xfrm>
            <a:off x="1929384" y="2057400"/>
            <a:ext cx="1115568" cy="411480"/>
          </a:xfrm>
          <a:prstGeom prst="rect">
            <a:avLst/>
          </a:prstGeom>
          <a:noFill/>
          <a:ln/>
        </p:spPr>
        <p:txBody>
          <a:bodyPr wrap="square" lIns="0" tIns="0" rIns="0" bIns="0" rtlCol="0" anchor="ctr">
            <a:normAutofit/>
          </a:bodyPr>
          <a:lstStyle/>
          <a:p>
            <a:pPr algn="ctr" indent="0" marL="0">
              <a:buNone/>
            </a:pPr>
            <a:r>
              <a:rPr lang="en-US" sz="1400" b="1" dirty="0">
                <a:solidFill>
                  <a:srgbClr val="1E293B"/>
                </a:solidFill>
                <a:latin typeface="PingFang SC" pitchFamily="34" charset="0"/>
                <a:ea typeface="PingFang SC" pitchFamily="34" charset="-122"/>
                <a:cs typeface="PingFang SC" pitchFamily="34" charset="-120"/>
              </a:rPr>
              <a:t>路线管理</a:t>
            </a:r>
            <a:endParaRPr lang="en-US" sz="1400" dirty="0"/>
          </a:p>
        </p:txBody>
      </p:sp>
      <p:sp>
        <p:nvSpPr>
          <p:cNvPr id="9" name="Text 6"/>
          <p:cNvSpPr/>
          <p:nvPr/>
        </p:nvSpPr>
        <p:spPr>
          <a:xfrm>
            <a:off x="1929384" y="2423160"/>
            <a:ext cx="1115568" cy="1097280"/>
          </a:xfrm>
          <a:prstGeom prst="rect">
            <a:avLst/>
          </a:prstGeom>
          <a:noFill/>
          <a:ln/>
        </p:spPr>
        <p:txBody>
          <a:bodyPr wrap="square" lIns="0" tIns="0" rIns="0" bIns="0" rtlCol="0" anchor="ctr">
            <a:normAutofit/>
          </a:bodyPr>
          <a:lstStyle/>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上下学独立</a:t>
            </a:r>
            <a:endParaRPr lang="en-US" sz="1100" dirty="0"/>
          </a:p>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拖拽排序</a:t>
            </a:r>
            <a:endParaRPr lang="en-US" sz="1100" dirty="0"/>
          </a:p>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乘员关联</a:t>
            </a:r>
            <a:endParaRPr lang="en-US" sz="1100" dirty="0"/>
          </a:p>
        </p:txBody>
      </p:sp>
      <p:sp>
        <p:nvSpPr>
          <p:cNvPr id="10" name="Shape 7"/>
          <p:cNvSpPr/>
          <p:nvPr/>
        </p:nvSpPr>
        <p:spPr>
          <a:xfrm>
            <a:off x="3227832" y="1417320"/>
            <a:ext cx="1298448" cy="228600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1" name="Shape 8"/>
          <p:cNvSpPr/>
          <p:nvPr/>
        </p:nvSpPr>
        <p:spPr>
          <a:xfrm>
            <a:off x="3227832" y="1417320"/>
            <a:ext cx="1298448" cy="36576"/>
          </a:xfrm>
          <a:prstGeom prst="rect">
            <a:avLst/>
          </a:prstGeom>
          <a:solidFill>
            <a:srgbClr val="2563EB"/>
          </a:solidFill>
          <a:ln/>
        </p:spPr>
      </p:sp>
      <p:sp>
        <p:nvSpPr>
          <p:cNvPr id="12" name="Text 9"/>
          <p:cNvSpPr/>
          <p:nvPr/>
        </p:nvSpPr>
        <p:spPr>
          <a:xfrm>
            <a:off x="3319272" y="1691640"/>
            <a:ext cx="1115568" cy="457200"/>
          </a:xfrm>
          <a:prstGeom prst="rect">
            <a:avLst/>
          </a:prstGeom>
          <a:noFill/>
          <a:ln/>
        </p:spPr>
        <p:txBody>
          <a:bodyPr wrap="square" lIns="0" tIns="0" rIns="0" bIns="0" rtlCol="0" anchor="ctr">
            <a:normAutofit/>
          </a:bodyPr>
          <a:lstStyle/>
          <a:p>
            <a:pPr algn="ctr" indent="0" marL="0">
              <a:buNone/>
            </a:pPr>
            <a:r>
              <a:rPr lang="en-US" sz="2000" b="1" dirty="0">
                <a:solidFill>
                  <a:srgbClr val="2563EB"/>
                </a:solidFill>
                <a:latin typeface="Songti SC" pitchFamily="34" charset="0"/>
                <a:ea typeface="Songti SC" pitchFamily="34" charset="-122"/>
                <a:cs typeface="Songti SC" pitchFamily="34" charset="-120"/>
              </a:rPr>
              <a:t>02</a:t>
            </a:r>
            <a:endParaRPr lang="en-US" sz="2000" dirty="0"/>
          </a:p>
        </p:txBody>
      </p:sp>
      <p:sp>
        <p:nvSpPr>
          <p:cNvPr id="13" name="Text 10"/>
          <p:cNvSpPr/>
          <p:nvPr/>
        </p:nvSpPr>
        <p:spPr>
          <a:xfrm>
            <a:off x="3319272" y="2057400"/>
            <a:ext cx="1115568" cy="411480"/>
          </a:xfrm>
          <a:prstGeom prst="rect">
            <a:avLst/>
          </a:prstGeom>
          <a:noFill/>
          <a:ln/>
        </p:spPr>
        <p:txBody>
          <a:bodyPr wrap="square" lIns="0" tIns="0" rIns="0" bIns="0" rtlCol="0" anchor="ctr">
            <a:normAutofit/>
          </a:bodyPr>
          <a:lstStyle/>
          <a:p>
            <a:pPr algn="ctr" indent="0" marL="0">
              <a:buNone/>
            </a:pPr>
            <a:r>
              <a:rPr lang="en-US" sz="1400" b="1" dirty="0">
                <a:solidFill>
                  <a:srgbClr val="1E293B"/>
                </a:solidFill>
                <a:latin typeface="PingFang SC" pitchFamily="34" charset="0"/>
                <a:ea typeface="PingFang SC" pitchFamily="34" charset="-122"/>
                <a:cs typeface="PingFang SC" pitchFamily="34" charset="-120"/>
              </a:rPr>
              <a:t>站点管理</a:t>
            </a:r>
            <a:endParaRPr lang="en-US" sz="1400" dirty="0"/>
          </a:p>
        </p:txBody>
      </p:sp>
      <p:sp>
        <p:nvSpPr>
          <p:cNvPr id="14" name="Text 11"/>
          <p:cNvSpPr/>
          <p:nvPr/>
        </p:nvSpPr>
        <p:spPr>
          <a:xfrm>
            <a:off x="3319272" y="2423160"/>
            <a:ext cx="1115568" cy="1097280"/>
          </a:xfrm>
          <a:prstGeom prst="rect">
            <a:avLst/>
          </a:prstGeom>
          <a:noFill/>
          <a:ln/>
        </p:spPr>
        <p:txBody>
          <a:bodyPr wrap="square" lIns="0" tIns="0" rIns="0" bIns="0" rtlCol="0" anchor="ctr">
            <a:normAutofit/>
          </a:bodyPr>
          <a:lstStyle/>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GPS定位</a:t>
            </a:r>
            <a:endParaRPr lang="en-US" sz="1100" dirty="0"/>
          </a:p>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站点CRUD</a:t>
            </a:r>
            <a:endParaRPr lang="en-US" sz="1100" dirty="0"/>
          </a:p>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二维码生成</a:t>
            </a:r>
            <a:endParaRPr lang="en-US" sz="1100" dirty="0"/>
          </a:p>
        </p:txBody>
      </p:sp>
      <p:sp>
        <p:nvSpPr>
          <p:cNvPr id="15" name="Shape 12"/>
          <p:cNvSpPr/>
          <p:nvPr/>
        </p:nvSpPr>
        <p:spPr>
          <a:xfrm>
            <a:off x="4617720" y="1417320"/>
            <a:ext cx="1298448" cy="228600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6" name="Shape 13"/>
          <p:cNvSpPr/>
          <p:nvPr/>
        </p:nvSpPr>
        <p:spPr>
          <a:xfrm>
            <a:off x="4617720" y="1417320"/>
            <a:ext cx="1298448" cy="36576"/>
          </a:xfrm>
          <a:prstGeom prst="rect">
            <a:avLst/>
          </a:prstGeom>
          <a:solidFill>
            <a:srgbClr val="2563EB"/>
          </a:solidFill>
          <a:ln/>
        </p:spPr>
      </p:sp>
      <p:sp>
        <p:nvSpPr>
          <p:cNvPr id="17" name="Text 14"/>
          <p:cNvSpPr/>
          <p:nvPr/>
        </p:nvSpPr>
        <p:spPr>
          <a:xfrm>
            <a:off x="4709160" y="1691640"/>
            <a:ext cx="1115568" cy="457200"/>
          </a:xfrm>
          <a:prstGeom prst="rect">
            <a:avLst/>
          </a:prstGeom>
          <a:noFill/>
          <a:ln/>
        </p:spPr>
        <p:txBody>
          <a:bodyPr wrap="square" lIns="0" tIns="0" rIns="0" bIns="0" rtlCol="0" anchor="ctr">
            <a:normAutofit/>
          </a:bodyPr>
          <a:lstStyle/>
          <a:p>
            <a:pPr algn="ctr" indent="0" marL="0">
              <a:buNone/>
            </a:pPr>
            <a:r>
              <a:rPr lang="en-US" sz="2000" b="1" dirty="0">
                <a:solidFill>
                  <a:srgbClr val="2563EB"/>
                </a:solidFill>
                <a:latin typeface="Songti SC" pitchFamily="34" charset="0"/>
                <a:ea typeface="Songti SC" pitchFamily="34" charset="-122"/>
                <a:cs typeface="Songti SC" pitchFamily="34" charset="-120"/>
              </a:rPr>
              <a:t>03</a:t>
            </a:r>
            <a:endParaRPr lang="en-US" sz="2000" dirty="0"/>
          </a:p>
        </p:txBody>
      </p:sp>
      <p:sp>
        <p:nvSpPr>
          <p:cNvPr id="18" name="Text 15"/>
          <p:cNvSpPr/>
          <p:nvPr/>
        </p:nvSpPr>
        <p:spPr>
          <a:xfrm>
            <a:off x="4709160" y="2057400"/>
            <a:ext cx="1115568" cy="411480"/>
          </a:xfrm>
          <a:prstGeom prst="rect">
            <a:avLst/>
          </a:prstGeom>
          <a:noFill/>
          <a:ln/>
        </p:spPr>
        <p:txBody>
          <a:bodyPr wrap="square" lIns="0" tIns="0" rIns="0" bIns="0" rtlCol="0" anchor="ctr">
            <a:normAutofit/>
          </a:bodyPr>
          <a:lstStyle/>
          <a:p>
            <a:pPr algn="ctr" indent="0" marL="0">
              <a:buNone/>
            </a:pPr>
            <a:r>
              <a:rPr lang="en-US" sz="1400" b="1" dirty="0">
                <a:solidFill>
                  <a:srgbClr val="1E293B"/>
                </a:solidFill>
                <a:latin typeface="PingFang SC" pitchFamily="34" charset="0"/>
                <a:ea typeface="PingFang SC" pitchFamily="34" charset="-122"/>
                <a:cs typeface="PingFang SC" pitchFamily="34" charset="-120"/>
              </a:rPr>
              <a:t>接送记录</a:t>
            </a:r>
            <a:endParaRPr lang="en-US" sz="1400" dirty="0"/>
          </a:p>
        </p:txBody>
      </p:sp>
      <p:sp>
        <p:nvSpPr>
          <p:cNvPr id="19" name="Text 16"/>
          <p:cNvSpPr/>
          <p:nvPr/>
        </p:nvSpPr>
        <p:spPr>
          <a:xfrm>
            <a:off x="4709160" y="2423160"/>
            <a:ext cx="1115568" cy="1097280"/>
          </a:xfrm>
          <a:prstGeom prst="rect">
            <a:avLst/>
          </a:prstGeom>
          <a:noFill/>
          <a:ln/>
        </p:spPr>
        <p:txBody>
          <a:bodyPr wrap="square" lIns="0" tIns="0" rIns="0" bIns="0" rtlCol="0" anchor="ctr">
            <a:normAutofit/>
          </a:bodyPr>
          <a:lstStyle/>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刷脸识别</a:t>
            </a:r>
            <a:endParaRPr lang="en-US" sz="1100" dirty="0"/>
          </a:p>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上下车自动</a:t>
            </a:r>
            <a:endParaRPr lang="en-US" sz="1100" dirty="0"/>
          </a:p>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全程留痕</a:t>
            </a:r>
            <a:endParaRPr lang="en-US" sz="1100" dirty="0"/>
          </a:p>
        </p:txBody>
      </p:sp>
      <p:sp>
        <p:nvSpPr>
          <p:cNvPr id="20" name="Shape 17"/>
          <p:cNvSpPr/>
          <p:nvPr/>
        </p:nvSpPr>
        <p:spPr>
          <a:xfrm>
            <a:off x="6007608" y="1417320"/>
            <a:ext cx="1298448" cy="228600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21" name="Shape 18"/>
          <p:cNvSpPr/>
          <p:nvPr/>
        </p:nvSpPr>
        <p:spPr>
          <a:xfrm>
            <a:off x="6007608" y="1417320"/>
            <a:ext cx="1298448" cy="36576"/>
          </a:xfrm>
          <a:prstGeom prst="rect">
            <a:avLst/>
          </a:prstGeom>
          <a:solidFill>
            <a:srgbClr val="2563EB"/>
          </a:solidFill>
          <a:ln/>
        </p:spPr>
      </p:sp>
      <p:sp>
        <p:nvSpPr>
          <p:cNvPr id="22" name="Text 19"/>
          <p:cNvSpPr/>
          <p:nvPr/>
        </p:nvSpPr>
        <p:spPr>
          <a:xfrm>
            <a:off x="6099048" y="1691640"/>
            <a:ext cx="1115568" cy="457200"/>
          </a:xfrm>
          <a:prstGeom prst="rect">
            <a:avLst/>
          </a:prstGeom>
          <a:noFill/>
          <a:ln/>
        </p:spPr>
        <p:txBody>
          <a:bodyPr wrap="square" lIns="0" tIns="0" rIns="0" bIns="0" rtlCol="0" anchor="ctr">
            <a:normAutofit/>
          </a:bodyPr>
          <a:lstStyle/>
          <a:p>
            <a:pPr algn="ctr" indent="0" marL="0">
              <a:buNone/>
            </a:pPr>
            <a:r>
              <a:rPr lang="en-US" sz="2000" b="1" dirty="0">
                <a:solidFill>
                  <a:srgbClr val="2563EB"/>
                </a:solidFill>
                <a:latin typeface="Songti SC" pitchFamily="34" charset="0"/>
                <a:ea typeface="Songti SC" pitchFamily="34" charset="-122"/>
                <a:cs typeface="Songti SC" pitchFamily="34" charset="-120"/>
              </a:rPr>
              <a:t>04</a:t>
            </a:r>
            <a:endParaRPr lang="en-US" sz="2000" dirty="0"/>
          </a:p>
        </p:txBody>
      </p:sp>
      <p:sp>
        <p:nvSpPr>
          <p:cNvPr id="23" name="Text 20"/>
          <p:cNvSpPr/>
          <p:nvPr/>
        </p:nvSpPr>
        <p:spPr>
          <a:xfrm>
            <a:off x="6099048" y="2057400"/>
            <a:ext cx="1115568" cy="411480"/>
          </a:xfrm>
          <a:prstGeom prst="rect">
            <a:avLst/>
          </a:prstGeom>
          <a:noFill/>
          <a:ln/>
        </p:spPr>
        <p:txBody>
          <a:bodyPr wrap="square" lIns="0" tIns="0" rIns="0" bIns="0" rtlCol="0" anchor="ctr">
            <a:normAutofit/>
          </a:bodyPr>
          <a:lstStyle/>
          <a:p>
            <a:pPr algn="ctr" indent="0" marL="0">
              <a:buNone/>
            </a:pPr>
            <a:r>
              <a:rPr lang="en-US" sz="1400" b="1" dirty="0">
                <a:solidFill>
                  <a:srgbClr val="1E293B"/>
                </a:solidFill>
                <a:latin typeface="PingFang SC" pitchFamily="34" charset="0"/>
                <a:ea typeface="PingFang SC" pitchFamily="34" charset="-122"/>
                <a:cs typeface="PingFang SC" pitchFamily="34" charset="-120"/>
              </a:rPr>
              <a:t>设备配置</a:t>
            </a:r>
            <a:endParaRPr lang="en-US" sz="1400" dirty="0"/>
          </a:p>
        </p:txBody>
      </p:sp>
      <p:sp>
        <p:nvSpPr>
          <p:cNvPr id="24" name="Text 21"/>
          <p:cNvSpPr/>
          <p:nvPr/>
        </p:nvSpPr>
        <p:spPr>
          <a:xfrm>
            <a:off x="6099048" y="2423160"/>
            <a:ext cx="1115568" cy="1097280"/>
          </a:xfrm>
          <a:prstGeom prst="rect">
            <a:avLst/>
          </a:prstGeom>
          <a:noFill/>
          <a:ln/>
        </p:spPr>
        <p:txBody>
          <a:bodyPr wrap="square" lIns="0" tIns="0" rIns="0" bIns="0" rtlCol="0" anchor="ctr">
            <a:normAutofit/>
          </a:bodyPr>
          <a:lstStyle/>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门禁复用</a:t>
            </a:r>
            <a:endParaRPr lang="en-US" sz="1100" dirty="0"/>
          </a:p>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三种模式</a:t>
            </a:r>
            <a:endParaRPr lang="en-US" sz="1100" dirty="0"/>
          </a:p>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智能防重</a:t>
            </a:r>
            <a:endParaRPr lang="en-US" sz="1100" dirty="0"/>
          </a:p>
        </p:txBody>
      </p:sp>
      <p:sp>
        <p:nvSpPr>
          <p:cNvPr id="25" name="Shape 22"/>
          <p:cNvSpPr/>
          <p:nvPr/>
        </p:nvSpPr>
        <p:spPr>
          <a:xfrm>
            <a:off x="0" y="4823460"/>
            <a:ext cx="9144000" cy="320040"/>
          </a:xfrm>
          <a:prstGeom prst="rect">
            <a:avLst/>
          </a:prstGeom>
          <a:solidFill>
            <a:srgbClr val="F1F5F9"/>
          </a:solidFill>
          <a:ln w="6350">
            <a:solidFill>
              <a:srgbClr val="E2E8F0"/>
            </a:solidFill>
            <a:prstDash val="solid"/>
          </a:ln>
        </p:spPr>
      </p:sp>
      <p:sp>
        <p:nvSpPr>
          <p:cNvPr id="26" name="Text 23"/>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校车管理模块</a:t>
            </a:r>
            <a:endParaRPr lang="en-US" sz="1000" dirty="0"/>
          </a:p>
        </p:txBody>
      </p:sp>
      <p:sp>
        <p:nvSpPr>
          <p:cNvPr id="27" name="Text 24"/>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6 / 18</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8FAFC"/>
        </a:solidFill>
      </p:bgPr>
    </p:bg>
    <p:spTree>
      <p:nvGrpSpPr>
        <p:cNvPr id="1" name=""/>
        <p:cNvGrpSpPr/>
        <p:nvPr/>
      </p:nvGrpSpPr>
      <p:grpSpPr>
        <a:xfrm>
          <a:off x="0" y="0"/>
          <a:ext cx="0" cy="0"/>
          <a:chOff x="0" y="0"/>
          <a:chExt cx="0" cy="0"/>
        </a:xfrm>
      </p:grpSpPr>
      <p:sp>
        <p:nvSpPr>
          <p:cNvPr id="3" name="Text 0"/>
          <p:cNvSpPr/>
          <p:nvPr/>
        </p:nvSpPr>
        <p:spPr>
          <a:xfrm>
            <a:off x="457200" y="320040"/>
            <a:ext cx="8229600" cy="502920"/>
          </a:xfrm>
          <a:prstGeom prst="rect">
            <a:avLst/>
          </a:prstGeom>
          <a:noFill/>
          <a:ln/>
        </p:spPr>
        <p:txBody>
          <a:bodyPr wrap="square" lIns="0" tIns="0" rIns="0" bIns="0" rtlCol="0" anchor="ctr">
            <a:normAutofit/>
          </a:bodyPr>
          <a:lstStyle/>
          <a:p>
            <a:pPr indent="0" marL="0">
              <a:buNone/>
            </a:pPr>
            <a:r>
              <a:rPr lang="en-US" sz="2600" b="1" spc="150" kern="0" dirty="0">
                <a:solidFill>
                  <a:srgbClr val="1E293B"/>
                </a:solidFill>
                <a:latin typeface="Songti SC" pitchFamily="34" charset="0"/>
                <a:ea typeface="Songti SC" pitchFamily="34" charset="-122"/>
                <a:cs typeface="Songti SC" pitchFamily="34" charset="-120"/>
              </a:rPr>
              <a:t>路线管理</a:t>
            </a:r>
            <a:endParaRPr lang="en-US" sz="2600" dirty="0"/>
          </a:p>
        </p:txBody>
      </p:sp>
      <p:sp>
        <p:nvSpPr>
          <p:cNvPr id="4" name="Text 1"/>
          <p:cNvSpPr/>
          <p:nvPr/>
        </p:nvSpPr>
        <p:spPr>
          <a:xfrm>
            <a:off x="457200" y="841248"/>
            <a:ext cx="8229600" cy="320040"/>
          </a:xfrm>
          <a:prstGeom prst="rect">
            <a:avLst/>
          </a:prstGeom>
          <a:noFill/>
          <a:ln/>
        </p:spPr>
        <p:txBody>
          <a:bodyPr wrap="square" lIns="0" tIns="0" rIns="0" bIns="0" rtlCol="0" anchor="ctr">
            <a:normAutofit/>
          </a:bodyPr>
          <a:lstStyle/>
          <a:p>
            <a:pPr indent="0" marL="0">
              <a:buNone/>
            </a:pPr>
            <a:r>
              <a:rPr lang="en-US" sz="1400" dirty="0">
                <a:solidFill>
                  <a:srgbClr val="475569"/>
                </a:solidFill>
                <a:latin typeface="PingFang SC" pitchFamily="34" charset="0"/>
                <a:ea typeface="PingFang SC" pitchFamily="34" charset="-122"/>
                <a:cs typeface="PingFang SC" pitchFamily="34" charset="-120"/>
              </a:rPr>
              <a:t>功能一：上下学独立，数字化建模</a:t>
            </a:r>
            <a:endParaRPr lang="en-US" sz="1400" dirty="0"/>
          </a:p>
        </p:txBody>
      </p:sp>
      <p:sp>
        <p:nvSpPr>
          <p:cNvPr id="5" name="Shape 2"/>
          <p:cNvSpPr/>
          <p:nvPr/>
        </p:nvSpPr>
        <p:spPr>
          <a:xfrm>
            <a:off x="457200" y="1371600"/>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6" name="Shape 3"/>
          <p:cNvSpPr/>
          <p:nvPr/>
        </p:nvSpPr>
        <p:spPr>
          <a:xfrm>
            <a:off x="457200" y="1371600"/>
            <a:ext cx="36576" cy="749808"/>
          </a:xfrm>
          <a:prstGeom prst="rect">
            <a:avLst/>
          </a:prstGeom>
          <a:solidFill>
            <a:srgbClr val="2563EB"/>
          </a:solidFill>
          <a:ln/>
        </p:spPr>
      </p:sp>
      <p:sp>
        <p:nvSpPr>
          <p:cNvPr id="7" name="Shape 4"/>
          <p:cNvSpPr/>
          <p:nvPr/>
        </p:nvSpPr>
        <p:spPr>
          <a:xfrm>
            <a:off x="640080" y="1645920"/>
            <a:ext cx="201168" cy="201168"/>
          </a:xfrm>
          <a:prstGeom prst="ellipse">
            <a:avLst/>
          </a:prstGeom>
          <a:solidFill>
            <a:srgbClr val="2563EB"/>
          </a:solidFill>
          <a:ln/>
        </p:spPr>
      </p:sp>
      <p:sp>
        <p:nvSpPr>
          <p:cNvPr id="8" name="Text 5"/>
          <p:cNvSpPr/>
          <p:nvPr/>
        </p:nvSpPr>
        <p:spPr>
          <a:xfrm>
            <a:off x="640080" y="1645920"/>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1</a:t>
            </a:r>
            <a:endParaRPr lang="en-US" sz="1100" dirty="0"/>
          </a:p>
        </p:txBody>
      </p:sp>
      <p:sp>
        <p:nvSpPr>
          <p:cNvPr id="9" name="Text 6"/>
          <p:cNvSpPr/>
          <p:nvPr/>
        </p:nvSpPr>
        <p:spPr>
          <a:xfrm>
            <a:off x="960120" y="1463040"/>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上下学独立配置</a:t>
            </a:r>
            <a:endParaRPr lang="en-US" sz="1400" dirty="0"/>
          </a:p>
        </p:txBody>
      </p:sp>
      <p:sp>
        <p:nvSpPr>
          <p:cNvPr id="10" name="Text 7"/>
          <p:cNvSpPr/>
          <p:nvPr/>
        </p:nvSpPr>
        <p:spPr>
          <a:xfrm>
            <a:off x="960120" y="1737360"/>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上学路线和放学路线站点独立配置，适配不同接送场景</a:t>
            </a:r>
            <a:endParaRPr lang="en-US" sz="1200" dirty="0"/>
          </a:p>
        </p:txBody>
      </p:sp>
      <p:sp>
        <p:nvSpPr>
          <p:cNvPr id="11" name="Shape 8"/>
          <p:cNvSpPr/>
          <p:nvPr/>
        </p:nvSpPr>
        <p:spPr>
          <a:xfrm>
            <a:off x="4663440" y="1371600"/>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2" name="Shape 9"/>
          <p:cNvSpPr/>
          <p:nvPr/>
        </p:nvSpPr>
        <p:spPr>
          <a:xfrm>
            <a:off x="4663440" y="1371600"/>
            <a:ext cx="36576" cy="749808"/>
          </a:xfrm>
          <a:prstGeom prst="rect">
            <a:avLst/>
          </a:prstGeom>
          <a:solidFill>
            <a:srgbClr val="2563EB"/>
          </a:solidFill>
          <a:ln/>
        </p:spPr>
      </p:sp>
      <p:sp>
        <p:nvSpPr>
          <p:cNvPr id="13" name="Shape 10"/>
          <p:cNvSpPr/>
          <p:nvPr/>
        </p:nvSpPr>
        <p:spPr>
          <a:xfrm>
            <a:off x="4846320" y="1645920"/>
            <a:ext cx="201168" cy="201168"/>
          </a:xfrm>
          <a:prstGeom prst="ellipse">
            <a:avLst/>
          </a:prstGeom>
          <a:solidFill>
            <a:srgbClr val="2563EB"/>
          </a:solidFill>
          <a:ln/>
        </p:spPr>
      </p:sp>
      <p:sp>
        <p:nvSpPr>
          <p:cNvPr id="14" name="Text 11"/>
          <p:cNvSpPr/>
          <p:nvPr/>
        </p:nvSpPr>
        <p:spPr>
          <a:xfrm>
            <a:off x="4846320" y="1645920"/>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2</a:t>
            </a:r>
            <a:endParaRPr lang="en-US" sz="1100" dirty="0"/>
          </a:p>
        </p:txBody>
      </p:sp>
      <p:sp>
        <p:nvSpPr>
          <p:cNvPr id="15" name="Text 12"/>
          <p:cNvSpPr/>
          <p:nvPr/>
        </p:nvSpPr>
        <p:spPr>
          <a:xfrm>
            <a:off x="5166360" y="1463040"/>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拖拽排序</a:t>
            </a:r>
            <a:endParaRPr lang="en-US" sz="1400" dirty="0"/>
          </a:p>
        </p:txBody>
      </p:sp>
      <p:sp>
        <p:nvSpPr>
          <p:cNvPr id="16" name="Text 13"/>
          <p:cNvSpPr/>
          <p:nvPr/>
        </p:nvSpPr>
        <p:spPr>
          <a:xfrm>
            <a:off x="5166360" y="1737360"/>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站点顺序可拖拽调整，常用路线灵活配置，改路线不用重新印发名单</a:t>
            </a:r>
            <a:endParaRPr lang="en-US" sz="1200" dirty="0"/>
          </a:p>
        </p:txBody>
      </p:sp>
      <p:sp>
        <p:nvSpPr>
          <p:cNvPr id="17" name="Shape 14"/>
          <p:cNvSpPr/>
          <p:nvPr/>
        </p:nvSpPr>
        <p:spPr>
          <a:xfrm>
            <a:off x="457200" y="2258568"/>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8" name="Shape 15"/>
          <p:cNvSpPr/>
          <p:nvPr/>
        </p:nvSpPr>
        <p:spPr>
          <a:xfrm>
            <a:off x="457200" y="2258568"/>
            <a:ext cx="36576" cy="749808"/>
          </a:xfrm>
          <a:prstGeom prst="rect">
            <a:avLst/>
          </a:prstGeom>
          <a:solidFill>
            <a:srgbClr val="2563EB"/>
          </a:solidFill>
          <a:ln/>
        </p:spPr>
      </p:sp>
      <p:sp>
        <p:nvSpPr>
          <p:cNvPr id="19" name="Shape 16"/>
          <p:cNvSpPr/>
          <p:nvPr/>
        </p:nvSpPr>
        <p:spPr>
          <a:xfrm>
            <a:off x="640080" y="2532888"/>
            <a:ext cx="201168" cy="201168"/>
          </a:xfrm>
          <a:prstGeom prst="ellipse">
            <a:avLst/>
          </a:prstGeom>
          <a:solidFill>
            <a:srgbClr val="2563EB"/>
          </a:solidFill>
          <a:ln/>
        </p:spPr>
      </p:sp>
      <p:sp>
        <p:nvSpPr>
          <p:cNvPr id="20" name="Text 17"/>
          <p:cNvSpPr/>
          <p:nvPr/>
        </p:nvSpPr>
        <p:spPr>
          <a:xfrm>
            <a:off x="640080" y="2532888"/>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3</a:t>
            </a:r>
            <a:endParaRPr lang="en-US" sz="1100" dirty="0"/>
          </a:p>
        </p:txBody>
      </p:sp>
      <p:sp>
        <p:nvSpPr>
          <p:cNvPr id="21" name="Text 18"/>
          <p:cNvSpPr/>
          <p:nvPr/>
        </p:nvSpPr>
        <p:spPr>
          <a:xfrm>
            <a:off x="960120" y="2350008"/>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全要素配置</a:t>
            </a:r>
            <a:endParaRPr lang="en-US" sz="1400" dirty="0"/>
          </a:p>
        </p:txBody>
      </p:sp>
      <p:sp>
        <p:nvSpPr>
          <p:cNvPr id="22" name="Text 19"/>
          <p:cNvSpPr/>
          <p:nvPr/>
        </p:nvSpPr>
        <p:spPr>
          <a:xfrm>
            <a:off x="960120" y="2624328"/>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路线名称、车牌号、限座、司机、司机电话、随车老师（多选），一应俱全</a:t>
            </a:r>
            <a:endParaRPr lang="en-US" sz="1200" dirty="0"/>
          </a:p>
        </p:txBody>
      </p:sp>
      <p:sp>
        <p:nvSpPr>
          <p:cNvPr id="23" name="Shape 20"/>
          <p:cNvSpPr/>
          <p:nvPr/>
        </p:nvSpPr>
        <p:spPr>
          <a:xfrm>
            <a:off x="4663440" y="2258568"/>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24" name="Shape 21"/>
          <p:cNvSpPr/>
          <p:nvPr/>
        </p:nvSpPr>
        <p:spPr>
          <a:xfrm>
            <a:off x="4663440" y="2258568"/>
            <a:ext cx="36576" cy="749808"/>
          </a:xfrm>
          <a:prstGeom prst="rect">
            <a:avLst/>
          </a:prstGeom>
          <a:solidFill>
            <a:srgbClr val="2563EB"/>
          </a:solidFill>
          <a:ln/>
        </p:spPr>
      </p:sp>
      <p:sp>
        <p:nvSpPr>
          <p:cNvPr id="25" name="Shape 22"/>
          <p:cNvSpPr/>
          <p:nvPr/>
        </p:nvSpPr>
        <p:spPr>
          <a:xfrm>
            <a:off x="4846320" y="2532888"/>
            <a:ext cx="201168" cy="201168"/>
          </a:xfrm>
          <a:prstGeom prst="ellipse">
            <a:avLst/>
          </a:prstGeom>
          <a:solidFill>
            <a:srgbClr val="2563EB"/>
          </a:solidFill>
          <a:ln/>
        </p:spPr>
      </p:sp>
      <p:sp>
        <p:nvSpPr>
          <p:cNvPr id="26" name="Text 23"/>
          <p:cNvSpPr/>
          <p:nvPr/>
        </p:nvSpPr>
        <p:spPr>
          <a:xfrm>
            <a:off x="4846320" y="2532888"/>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4</a:t>
            </a:r>
            <a:endParaRPr lang="en-US" sz="1100" dirty="0"/>
          </a:p>
        </p:txBody>
      </p:sp>
      <p:sp>
        <p:nvSpPr>
          <p:cNvPr id="27" name="Text 24"/>
          <p:cNvSpPr/>
          <p:nvPr/>
        </p:nvSpPr>
        <p:spPr>
          <a:xfrm>
            <a:off x="5166360" y="2350008"/>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乘员关联</a:t>
            </a:r>
            <a:endParaRPr lang="en-US" sz="1400" dirty="0"/>
          </a:p>
        </p:txBody>
      </p:sp>
      <p:sp>
        <p:nvSpPr>
          <p:cNvPr id="28" name="Text 25"/>
          <p:cNvSpPr/>
          <p:nvPr/>
        </p:nvSpPr>
        <p:spPr>
          <a:xfrm>
            <a:off x="5166360" y="2624328"/>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学生与路线下具体站点绑定，支持Excel批量导入乘员，乘员明细可下载</a:t>
            </a:r>
            <a:endParaRPr lang="en-US" sz="1200" dirty="0"/>
          </a:p>
        </p:txBody>
      </p:sp>
      <p:sp>
        <p:nvSpPr>
          <p:cNvPr id="29" name="Shape 26"/>
          <p:cNvSpPr/>
          <p:nvPr/>
        </p:nvSpPr>
        <p:spPr>
          <a:xfrm>
            <a:off x="457200" y="3337560"/>
            <a:ext cx="8229600" cy="457200"/>
          </a:xfrm>
          <a:prstGeom prst="rect">
            <a:avLst/>
          </a:prstGeom>
          <a:solidFill>
            <a:srgbClr val="F1F5F9"/>
          </a:solidFill>
          <a:ln w="12700">
            <a:solidFill>
              <a:srgbClr val="E2E8F0"/>
            </a:solidFill>
            <a:prstDash val="solid"/>
          </a:ln>
        </p:spPr>
      </p:sp>
      <p:sp>
        <p:nvSpPr>
          <p:cNvPr id="30" name="Text 27"/>
          <p:cNvSpPr/>
          <p:nvPr/>
        </p:nvSpPr>
        <p:spPr>
          <a:xfrm>
            <a:off x="640080" y="3383280"/>
            <a:ext cx="7863840" cy="365760"/>
          </a:xfrm>
          <a:prstGeom prst="rect">
            <a:avLst/>
          </a:prstGeom>
          <a:noFill/>
          <a:ln/>
        </p:spPr>
        <p:txBody>
          <a:bodyPr wrap="square" lIns="0" tIns="0" rIns="0" bIns="0" rtlCol="0" anchor="ctr">
            <a:normAutofit/>
          </a:bodyPr>
          <a:lstStyle/>
          <a:p>
            <a:pPr indent="0" marL="0">
              <a:buNone/>
            </a:pPr>
            <a:r>
              <a:rPr lang="en-US" sz="1300" b="1" dirty="0">
                <a:solidFill>
                  <a:srgbClr val="1E293B"/>
                </a:solidFill>
                <a:latin typeface="PingFang SC" pitchFamily="34" charset="0"/>
                <a:ea typeface="PingFang SC" pitchFamily="34" charset="-122"/>
                <a:cs typeface="PingFang SC" pitchFamily="34" charset="-120"/>
              </a:rPr>
              <a:t>解决的问题：</a:t>
            </a:r>
            <a:pPr indent="0" marL="0">
              <a:buNone/>
            </a:pPr>
            <a:r>
              <a:rPr lang="en-US" sz="1300" dirty="0">
                <a:solidFill>
                  <a:srgbClr val="475569"/>
                </a:solidFill>
                <a:latin typeface="PingFang SC" pitchFamily="34" charset="0"/>
                <a:ea typeface="PingFang SC" pitchFamily="34" charset="-122"/>
                <a:cs typeface="PingFang SC" pitchFamily="34" charset="-120"/>
              </a:rPr>
              <a:t>改路线要重新印发纸质名单，学生关联分散在不同表格。现在后台拖拽改站点，关联实时同步生效。</a:t>
            </a:r>
            <a:endParaRPr lang="en-US" sz="1300" dirty="0"/>
          </a:p>
        </p:txBody>
      </p:sp>
      <p:sp>
        <p:nvSpPr>
          <p:cNvPr id="31" name="Shape 28"/>
          <p:cNvSpPr/>
          <p:nvPr/>
        </p:nvSpPr>
        <p:spPr>
          <a:xfrm>
            <a:off x="0" y="4823460"/>
            <a:ext cx="9144000" cy="320040"/>
          </a:xfrm>
          <a:prstGeom prst="rect">
            <a:avLst/>
          </a:prstGeom>
          <a:solidFill>
            <a:srgbClr val="F1F5F9"/>
          </a:solidFill>
          <a:ln w="6350">
            <a:solidFill>
              <a:srgbClr val="E2E8F0"/>
            </a:solidFill>
            <a:prstDash val="solid"/>
          </a:ln>
        </p:spPr>
      </p:sp>
      <p:sp>
        <p:nvSpPr>
          <p:cNvPr id="32" name="Text 29"/>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校车管理模块</a:t>
            </a:r>
            <a:endParaRPr lang="en-US" sz="1000" dirty="0"/>
          </a:p>
        </p:txBody>
      </p:sp>
      <p:sp>
        <p:nvSpPr>
          <p:cNvPr id="33" name="Text 30"/>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7 / 18</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8FAFC"/>
        </a:solidFill>
      </p:bgPr>
    </p:bg>
    <p:spTree>
      <p:nvGrpSpPr>
        <p:cNvPr id="1" name=""/>
        <p:cNvGrpSpPr/>
        <p:nvPr/>
      </p:nvGrpSpPr>
      <p:grpSpPr>
        <a:xfrm>
          <a:off x="0" y="0"/>
          <a:ext cx="0" cy="0"/>
          <a:chOff x="0" y="0"/>
          <a:chExt cx="0" cy="0"/>
        </a:xfrm>
      </p:grpSpPr>
      <p:sp>
        <p:nvSpPr>
          <p:cNvPr id="3" name="Text 0"/>
          <p:cNvSpPr/>
          <p:nvPr/>
        </p:nvSpPr>
        <p:spPr>
          <a:xfrm>
            <a:off x="457200" y="320040"/>
            <a:ext cx="8229600" cy="502920"/>
          </a:xfrm>
          <a:prstGeom prst="rect">
            <a:avLst/>
          </a:prstGeom>
          <a:noFill/>
          <a:ln/>
        </p:spPr>
        <p:txBody>
          <a:bodyPr wrap="square" lIns="0" tIns="0" rIns="0" bIns="0" rtlCol="0" anchor="ctr">
            <a:normAutofit/>
          </a:bodyPr>
          <a:lstStyle/>
          <a:p>
            <a:pPr indent="0" marL="0">
              <a:buNone/>
            </a:pPr>
            <a:r>
              <a:rPr lang="en-US" sz="2600" b="1" spc="150" kern="0" dirty="0">
                <a:solidFill>
                  <a:srgbClr val="1E293B"/>
                </a:solidFill>
                <a:latin typeface="Songti SC" pitchFamily="34" charset="0"/>
                <a:ea typeface="Songti SC" pitchFamily="34" charset="-122"/>
                <a:cs typeface="Songti SC" pitchFamily="34" charset="-120"/>
              </a:rPr>
              <a:t>站点管理</a:t>
            </a:r>
            <a:endParaRPr lang="en-US" sz="2600" dirty="0"/>
          </a:p>
        </p:txBody>
      </p:sp>
      <p:sp>
        <p:nvSpPr>
          <p:cNvPr id="4" name="Text 1"/>
          <p:cNvSpPr/>
          <p:nvPr/>
        </p:nvSpPr>
        <p:spPr>
          <a:xfrm>
            <a:off x="457200" y="841248"/>
            <a:ext cx="8229600" cy="320040"/>
          </a:xfrm>
          <a:prstGeom prst="rect">
            <a:avLst/>
          </a:prstGeom>
          <a:noFill/>
          <a:ln/>
        </p:spPr>
        <p:txBody>
          <a:bodyPr wrap="square" lIns="0" tIns="0" rIns="0" bIns="0" rtlCol="0" anchor="ctr">
            <a:normAutofit/>
          </a:bodyPr>
          <a:lstStyle/>
          <a:p>
            <a:pPr indent="0" marL="0">
              <a:buNone/>
            </a:pPr>
            <a:r>
              <a:rPr lang="en-US" sz="1400" dirty="0">
                <a:solidFill>
                  <a:srgbClr val="475569"/>
                </a:solidFill>
                <a:latin typeface="PingFang SC" pitchFamily="34" charset="0"/>
                <a:ea typeface="PingFang SC" pitchFamily="34" charset="-122"/>
                <a:cs typeface="PingFang SC" pitchFamily="34" charset="-120"/>
              </a:rPr>
              <a:t>功能二：GPS定位，二维码标识</a:t>
            </a:r>
            <a:endParaRPr lang="en-US" sz="1400" dirty="0"/>
          </a:p>
        </p:txBody>
      </p:sp>
      <p:sp>
        <p:nvSpPr>
          <p:cNvPr id="5" name="Shape 2"/>
          <p:cNvSpPr/>
          <p:nvPr/>
        </p:nvSpPr>
        <p:spPr>
          <a:xfrm>
            <a:off x="457200" y="1371600"/>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6" name="Shape 3"/>
          <p:cNvSpPr/>
          <p:nvPr/>
        </p:nvSpPr>
        <p:spPr>
          <a:xfrm>
            <a:off x="457200" y="1371600"/>
            <a:ext cx="36576" cy="749808"/>
          </a:xfrm>
          <a:prstGeom prst="rect">
            <a:avLst/>
          </a:prstGeom>
          <a:solidFill>
            <a:srgbClr val="2563EB"/>
          </a:solidFill>
          <a:ln/>
        </p:spPr>
      </p:sp>
      <p:sp>
        <p:nvSpPr>
          <p:cNvPr id="7" name="Shape 4"/>
          <p:cNvSpPr/>
          <p:nvPr/>
        </p:nvSpPr>
        <p:spPr>
          <a:xfrm>
            <a:off x="640080" y="1645920"/>
            <a:ext cx="201168" cy="201168"/>
          </a:xfrm>
          <a:prstGeom prst="ellipse">
            <a:avLst/>
          </a:prstGeom>
          <a:solidFill>
            <a:srgbClr val="2563EB"/>
          </a:solidFill>
          <a:ln/>
        </p:spPr>
      </p:sp>
      <p:sp>
        <p:nvSpPr>
          <p:cNvPr id="8" name="Text 5"/>
          <p:cNvSpPr/>
          <p:nvPr/>
        </p:nvSpPr>
        <p:spPr>
          <a:xfrm>
            <a:off x="640080" y="1645920"/>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1</a:t>
            </a:r>
            <a:endParaRPr lang="en-US" sz="1100" dirty="0"/>
          </a:p>
        </p:txBody>
      </p:sp>
      <p:sp>
        <p:nvSpPr>
          <p:cNvPr id="9" name="Text 6"/>
          <p:cNvSpPr/>
          <p:nvPr/>
        </p:nvSpPr>
        <p:spPr>
          <a:xfrm>
            <a:off x="960120" y="1463040"/>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GPS定位</a:t>
            </a:r>
            <a:endParaRPr lang="en-US" sz="1400" dirty="0"/>
          </a:p>
        </p:txBody>
      </p:sp>
      <p:sp>
        <p:nvSpPr>
          <p:cNvPr id="10" name="Text 7"/>
          <p:cNvSpPr/>
          <p:nvPr/>
        </p:nvSpPr>
        <p:spPr>
          <a:xfrm>
            <a:off x="960120" y="1737360"/>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站点配置经纬度坐标，为到站时间记录和位置追踪提供基础</a:t>
            </a:r>
            <a:endParaRPr lang="en-US" sz="1200" dirty="0"/>
          </a:p>
        </p:txBody>
      </p:sp>
      <p:sp>
        <p:nvSpPr>
          <p:cNvPr id="11" name="Shape 8"/>
          <p:cNvSpPr/>
          <p:nvPr/>
        </p:nvSpPr>
        <p:spPr>
          <a:xfrm>
            <a:off x="4663440" y="1371600"/>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2" name="Shape 9"/>
          <p:cNvSpPr/>
          <p:nvPr/>
        </p:nvSpPr>
        <p:spPr>
          <a:xfrm>
            <a:off x="4663440" y="1371600"/>
            <a:ext cx="36576" cy="749808"/>
          </a:xfrm>
          <a:prstGeom prst="rect">
            <a:avLst/>
          </a:prstGeom>
          <a:solidFill>
            <a:srgbClr val="2563EB"/>
          </a:solidFill>
          <a:ln/>
        </p:spPr>
      </p:sp>
      <p:sp>
        <p:nvSpPr>
          <p:cNvPr id="13" name="Shape 10"/>
          <p:cNvSpPr/>
          <p:nvPr/>
        </p:nvSpPr>
        <p:spPr>
          <a:xfrm>
            <a:off x="4846320" y="1645920"/>
            <a:ext cx="201168" cy="201168"/>
          </a:xfrm>
          <a:prstGeom prst="ellipse">
            <a:avLst/>
          </a:prstGeom>
          <a:solidFill>
            <a:srgbClr val="2563EB"/>
          </a:solidFill>
          <a:ln/>
        </p:spPr>
      </p:sp>
      <p:sp>
        <p:nvSpPr>
          <p:cNvPr id="14" name="Text 11"/>
          <p:cNvSpPr/>
          <p:nvPr/>
        </p:nvSpPr>
        <p:spPr>
          <a:xfrm>
            <a:off x="4846320" y="1645920"/>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2</a:t>
            </a:r>
            <a:endParaRPr lang="en-US" sz="1100" dirty="0"/>
          </a:p>
        </p:txBody>
      </p:sp>
      <p:sp>
        <p:nvSpPr>
          <p:cNvPr id="15" name="Text 12"/>
          <p:cNvSpPr/>
          <p:nvPr/>
        </p:nvSpPr>
        <p:spPr>
          <a:xfrm>
            <a:off x="5166360" y="1463040"/>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站点CRUD</a:t>
            </a:r>
            <a:endParaRPr lang="en-US" sz="1400" dirty="0"/>
          </a:p>
        </p:txBody>
      </p:sp>
      <p:sp>
        <p:nvSpPr>
          <p:cNvPr id="16" name="Text 13"/>
          <p:cNvSpPr/>
          <p:nvPr/>
        </p:nvSpPr>
        <p:spPr>
          <a:xfrm>
            <a:off x="5166360" y="1737360"/>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站点名称、地址、经度、纬度、备注，增删改查分页管理</a:t>
            </a:r>
            <a:endParaRPr lang="en-US" sz="1200" dirty="0"/>
          </a:p>
        </p:txBody>
      </p:sp>
      <p:sp>
        <p:nvSpPr>
          <p:cNvPr id="17" name="Shape 14"/>
          <p:cNvSpPr/>
          <p:nvPr/>
        </p:nvSpPr>
        <p:spPr>
          <a:xfrm>
            <a:off x="457200" y="2258568"/>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8" name="Shape 15"/>
          <p:cNvSpPr/>
          <p:nvPr/>
        </p:nvSpPr>
        <p:spPr>
          <a:xfrm>
            <a:off x="457200" y="2258568"/>
            <a:ext cx="36576" cy="749808"/>
          </a:xfrm>
          <a:prstGeom prst="rect">
            <a:avLst/>
          </a:prstGeom>
          <a:solidFill>
            <a:srgbClr val="2563EB"/>
          </a:solidFill>
          <a:ln/>
        </p:spPr>
      </p:sp>
      <p:sp>
        <p:nvSpPr>
          <p:cNvPr id="19" name="Shape 16"/>
          <p:cNvSpPr/>
          <p:nvPr/>
        </p:nvSpPr>
        <p:spPr>
          <a:xfrm>
            <a:off x="640080" y="2532888"/>
            <a:ext cx="201168" cy="201168"/>
          </a:xfrm>
          <a:prstGeom prst="ellipse">
            <a:avLst/>
          </a:prstGeom>
          <a:solidFill>
            <a:srgbClr val="2563EB"/>
          </a:solidFill>
          <a:ln/>
        </p:spPr>
      </p:sp>
      <p:sp>
        <p:nvSpPr>
          <p:cNvPr id="20" name="Text 17"/>
          <p:cNvSpPr/>
          <p:nvPr/>
        </p:nvSpPr>
        <p:spPr>
          <a:xfrm>
            <a:off x="640080" y="2532888"/>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3</a:t>
            </a:r>
            <a:endParaRPr lang="en-US" sz="1100" dirty="0"/>
          </a:p>
        </p:txBody>
      </p:sp>
      <p:sp>
        <p:nvSpPr>
          <p:cNvPr id="21" name="Text 18"/>
          <p:cNvSpPr/>
          <p:nvPr/>
        </p:nvSpPr>
        <p:spPr>
          <a:xfrm>
            <a:off x="960120" y="2350008"/>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二维码生成</a:t>
            </a:r>
            <a:endParaRPr lang="en-US" sz="1400" dirty="0"/>
          </a:p>
        </p:txBody>
      </p:sp>
      <p:sp>
        <p:nvSpPr>
          <p:cNvPr id="22" name="Text 19"/>
          <p:cNvSpPr/>
          <p:nvPr/>
        </p:nvSpPr>
        <p:spPr>
          <a:xfrm>
            <a:off x="960120" y="2624328"/>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学生二维码和站点二维码独立生成，扫码即可查看关联信息</a:t>
            </a:r>
            <a:endParaRPr lang="en-US" sz="1200" dirty="0"/>
          </a:p>
        </p:txBody>
      </p:sp>
      <p:sp>
        <p:nvSpPr>
          <p:cNvPr id="23" name="Shape 20"/>
          <p:cNvSpPr/>
          <p:nvPr/>
        </p:nvSpPr>
        <p:spPr>
          <a:xfrm>
            <a:off x="4663440" y="2258568"/>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24" name="Shape 21"/>
          <p:cNvSpPr/>
          <p:nvPr/>
        </p:nvSpPr>
        <p:spPr>
          <a:xfrm>
            <a:off x="4663440" y="2258568"/>
            <a:ext cx="36576" cy="749808"/>
          </a:xfrm>
          <a:prstGeom prst="rect">
            <a:avLst/>
          </a:prstGeom>
          <a:solidFill>
            <a:srgbClr val="2563EB"/>
          </a:solidFill>
          <a:ln/>
        </p:spPr>
      </p:sp>
      <p:sp>
        <p:nvSpPr>
          <p:cNvPr id="25" name="Shape 22"/>
          <p:cNvSpPr/>
          <p:nvPr/>
        </p:nvSpPr>
        <p:spPr>
          <a:xfrm>
            <a:off x="4846320" y="2532888"/>
            <a:ext cx="201168" cy="201168"/>
          </a:xfrm>
          <a:prstGeom prst="ellipse">
            <a:avLst/>
          </a:prstGeom>
          <a:solidFill>
            <a:srgbClr val="2563EB"/>
          </a:solidFill>
          <a:ln/>
        </p:spPr>
      </p:sp>
      <p:sp>
        <p:nvSpPr>
          <p:cNvPr id="26" name="Text 23"/>
          <p:cNvSpPr/>
          <p:nvPr/>
        </p:nvSpPr>
        <p:spPr>
          <a:xfrm>
            <a:off x="4846320" y="2532888"/>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4</a:t>
            </a:r>
            <a:endParaRPr lang="en-US" sz="1100" dirty="0"/>
          </a:p>
        </p:txBody>
      </p:sp>
      <p:sp>
        <p:nvSpPr>
          <p:cNvPr id="27" name="Text 24"/>
          <p:cNvSpPr/>
          <p:nvPr/>
        </p:nvSpPr>
        <p:spPr>
          <a:xfrm>
            <a:off x="5166360" y="2350008"/>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到站时间记录</a:t>
            </a:r>
            <a:endParaRPr lang="en-US" sz="1400" dirty="0"/>
          </a:p>
        </p:txBody>
      </p:sp>
      <p:sp>
        <p:nvSpPr>
          <p:cNvPr id="28" name="Text 25"/>
          <p:cNvSpPr/>
          <p:nvPr/>
        </p:nvSpPr>
        <p:spPr>
          <a:xfrm>
            <a:off x="5166360" y="2624328"/>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校车记录展示每次出车途径每个站点的到站时间，便于运营复盘</a:t>
            </a:r>
            <a:endParaRPr lang="en-US" sz="1200" dirty="0"/>
          </a:p>
        </p:txBody>
      </p:sp>
      <p:sp>
        <p:nvSpPr>
          <p:cNvPr id="29" name="Shape 26"/>
          <p:cNvSpPr/>
          <p:nvPr/>
        </p:nvSpPr>
        <p:spPr>
          <a:xfrm>
            <a:off x="457200" y="3337560"/>
            <a:ext cx="8229600" cy="457200"/>
          </a:xfrm>
          <a:prstGeom prst="rect">
            <a:avLst/>
          </a:prstGeom>
          <a:solidFill>
            <a:srgbClr val="F1F5F9"/>
          </a:solidFill>
          <a:ln w="12700">
            <a:solidFill>
              <a:srgbClr val="E2E8F0"/>
            </a:solidFill>
            <a:prstDash val="solid"/>
          </a:ln>
        </p:spPr>
      </p:sp>
      <p:sp>
        <p:nvSpPr>
          <p:cNvPr id="30" name="Text 27"/>
          <p:cNvSpPr/>
          <p:nvPr/>
        </p:nvSpPr>
        <p:spPr>
          <a:xfrm>
            <a:off x="640080" y="3383280"/>
            <a:ext cx="7863840" cy="365760"/>
          </a:xfrm>
          <a:prstGeom prst="rect">
            <a:avLst/>
          </a:prstGeom>
          <a:noFill/>
          <a:ln/>
        </p:spPr>
        <p:txBody>
          <a:bodyPr wrap="square" lIns="0" tIns="0" rIns="0" bIns="0" rtlCol="0" anchor="ctr">
            <a:normAutofit/>
          </a:bodyPr>
          <a:lstStyle/>
          <a:p>
            <a:pPr indent="0" marL="0">
              <a:buNone/>
            </a:pPr>
            <a:r>
              <a:rPr lang="en-US" sz="1300" b="1" dirty="0">
                <a:solidFill>
                  <a:srgbClr val="1E293B"/>
                </a:solidFill>
                <a:latin typeface="PingFang SC" pitchFamily="34" charset="0"/>
                <a:ea typeface="PingFang SC" pitchFamily="34" charset="-122"/>
                <a:cs typeface="PingFang SC" pitchFamily="34" charset="-120"/>
              </a:rPr>
              <a:t>解决的问题：</a:t>
            </a:r>
            <a:pPr indent="0" marL="0">
              <a:buNone/>
            </a:pPr>
            <a:r>
              <a:rPr lang="en-US" sz="1300" dirty="0">
                <a:solidFill>
                  <a:srgbClr val="475569"/>
                </a:solidFill>
                <a:latin typeface="PingFang SC" pitchFamily="34" charset="0"/>
                <a:ea typeface="PingFang SC" pitchFamily="34" charset="-122"/>
                <a:cs typeface="PingFang SC" pitchFamily="34" charset="-120"/>
              </a:rPr>
              <a:t>站点信息分散，到站时间无记录。现在GPS定位+到站时间记录，运营效率可评估。</a:t>
            </a:r>
            <a:endParaRPr lang="en-US" sz="1300" dirty="0"/>
          </a:p>
        </p:txBody>
      </p:sp>
      <p:sp>
        <p:nvSpPr>
          <p:cNvPr id="31" name="Shape 28"/>
          <p:cNvSpPr/>
          <p:nvPr/>
        </p:nvSpPr>
        <p:spPr>
          <a:xfrm>
            <a:off x="0" y="4823460"/>
            <a:ext cx="9144000" cy="320040"/>
          </a:xfrm>
          <a:prstGeom prst="rect">
            <a:avLst/>
          </a:prstGeom>
          <a:solidFill>
            <a:srgbClr val="F1F5F9"/>
          </a:solidFill>
          <a:ln w="6350">
            <a:solidFill>
              <a:srgbClr val="E2E8F0"/>
            </a:solidFill>
            <a:prstDash val="solid"/>
          </a:ln>
        </p:spPr>
      </p:sp>
      <p:sp>
        <p:nvSpPr>
          <p:cNvPr id="32" name="Text 29"/>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校车管理模块</a:t>
            </a:r>
            <a:endParaRPr lang="en-US" sz="1000" dirty="0"/>
          </a:p>
        </p:txBody>
      </p:sp>
      <p:sp>
        <p:nvSpPr>
          <p:cNvPr id="33" name="Text 30"/>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8 / 18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8FAFC"/>
        </a:solidFill>
      </p:bgPr>
    </p:bg>
    <p:spTree>
      <p:nvGrpSpPr>
        <p:cNvPr id="1" name=""/>
        <p:cNvGrpSpPr/>
        <p:nvPr/>
      </p:nvGrpSpPr>
      <p:grpSpPr>
        <a:xfrm>
          <a:off x="0" y="0"/>
          <a:ext cx="0" cy="0"/>
          <a:chOff x="0" y="0"/>
          <a:chExt cx="0" cy="0"/>
        </a:xfrm>
      </p:grpSpPr>
      <p:sp>
        <p:nvSpPr>
          <p:cNvPr id="3" name="Text 0"/>
          <p:cNvSpPr/>
          <p:nvPr/>
        </p:nvSpPr>
        <p:spPr>
          <a:xfrm>
            <a:off x="457200" y="320040"/>
            <a:ext cx="8229600" cy="502920"/>
          </a:xfrm>
          <a:prstGeom prst="rect">
            <a:avLst/>
          </a:prstGeom>
          <a:noFill/>
          <a:ln/>
        </p:spPr>
        <p:txBody>
          <a:bodyPr wrap="square" lIns="0" tIns="0" rIns="0" bIns="0" rtlCol="0" anchor="ctr">
            <a:normAutofit/>
          </a:bodyPr>
          <a:lstStyle/>
          <a:p>
            <a:pPr indent="0" marL="0">
              <a:buNone/>
            </a:pPr>
            <a:r>
              <a:rPr lang="en-US" sz="2600" b="1" spc="150" kern="0" dirty="0">
                <a:solidFill>
                  <a:srgbClr val="1E293B"/>
                </a:solidFill>
                <a:latin typeface="Songti SC" pitchFamily="34" charset="0"/>
                <a:ea typeface="Songti SC" pitchFamily="34" charset="-122"/>
                <a:cs typeface="Songti SC" pitchFamily="34" charset="-120"/>
              </a:rPr>
              <a:t>接送记录</a:t>
            </a:r>
            <a:endParaRPr lang="en-US" sz="2600" dirty="0"/>
          </a:p>
        </p:txBody>
      </p:sp>
      <p:sp>
        <p:nvSpPr>
          <p:cNvPr id="4" name="Text 1"/>
          <p:cNvSpPr/>
          <p:nvPr/>
        </p:nvSpPr>
        <p:spPr>
          <a:xfrm>
            <a:off x="457200" y="841248"/>
            <a:ext cx="8229600" cy="320040"/>
          </a:xfrm>
          <a:prstGeom prst="rect">
            <a:avLst/>
          </a:prstGeom>
          <a:noFill/>
          <a:ln/>
        </p:spPr>
        <p:txBody>
          <a:bodyPr wrap="square" lIns="0" tIns="0" rIns="0" bIns="0" rtlCol="0" anchor="ctr">
            <a:normAutofit/>
          </a:bodyPr>
          <a:lstStyle/>
          <a:p>
            <a:pPr indent="0" marL="0">
              <a:buNone/>
            </a:pPr>
            <a:r>
              <a:rPr lang="en-US" sz="1400" dirty="0">
                <a:solidFill>
                  <a:srgbClr val="475569"/>
                </a:solidFill>
                <a:latin typeface="PingFang SC" pitchFamily="34" charset="0"/>
                <a:ea typeface="PingFang SC" pitchFamily="34" charset="-122"/>
                <a:cs typeface="PingFang SC" pitchFamily="34" charset="-120"/>
              </a:rPr>
              <a:t>功能三：刷脸识别，全程留痕</a:t>
            </a:r>
            <a:endParaRPr lang="en-US" sz="1400" dirty="0"/>
          </a:p>
        </p:txBody>
      </p:sp>
      <p:sp>
        <p:nvSpPr>
          <p:cNvPr id="5" name="Shape 2"/>
          <p:cNvSpPr/>
          <p:nvPr/>
        </p:nvSpPr>
        <p:spPr>
          <a:xfrm>
            <a:off x="457200" y="1371600"/>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6" name="Shape 3"/>
          <p:cNvSpPr/>
          <p:nvPr/>
        </p:nvSpPr>
        <p:spPr>
          <a:xfrm>
            <a:off x="457200" y="1371600"/>
            <a:ext cx="36576" cy="749808"/>
          </a:xfrm>
          <a:prstGeom prst="rect">
            <a:avLst/>
          </a:prstGeom>
          <a:solidFill>
            <a:srgbClr val="2563EB"/>
          </a:solidFill>
          <a:ln/>
        </p:spPr>
      </p:sp>
      <p:sp>
        <p:nvSpPr>
          <p:cNvPr id="7" name="Shape 4"/>
          <p:cNvSpPr/>
          <p:nvPr/>
        </p:nvSpPr>
        <p:spPr>
          <a:xfrm>
            <a:off x="640080" y="1645920"/>
            <a:ext cx="201168" cy="201168"/>
          </a:xfrm>
          <a:prstGeom prst="ellipse">
            <a:avLst/>
          </a:prstGeom>
          <a:solidFill>
            <a:srgbClr val="2563EB"/>
          </a:solidFill>
          <a:ln/>
        </p:spPr>
      </p:sp>
      <p:sp>
        <p:nvSpPr>
          <p:cNvPr id="8" name="Text 5"/>
          <p:cNvSpPr/>
          <p:nvPr/>
        </p:nvSpPr>
        <p:spPr>
          <a:xfrm>
            <a:off x="640080" y="1645920"/>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1</a:t>
            </a:r>
            <a:endParaRPr lang="en-US" sz="1100" dirty="0"/>
          </a:p>
        </p:txBody>
      </p:sp>
      <p:sp>
        <p:nvSpPr>
          <p:cNvPr id="9" name="Text 6"/>
          <p:cNvSpPr/>
          <p:nvPr/>
        </p:nvSpPr>
        <p:spPr>
          <a:xfrm>
            <a:off x="960120" y="1463040"/>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刷脸自动识别</a:t>
            </a:r>
            <a:endParaRPr lang="en-US" sz="1400" dirty="0"/>
          </a:p>
        </p:txBody>
      </p:sp>
      <p:sp>
        <p:nvSpPr>
          <p:cNvPr id="10" name="Text 7"/>
          <p:cNvSpPr/>
          <p:nvPr/>
        </p:nvSpPr>
        <p:spPr>
          <a:xfrm>
            <a:off x="960120" y="1737360"/>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学生在车载设备刷脸，系统自动识别上车/下车，记录站点和时间</a:t>
            </a:r>
            <a:endParaRPr lang="en-US" sz="1200" dirty="0"/>
          </a:p>
        </p:txBody>
      </p:sp>
      <p:sp>
        <p:nvSpPr>
          <p:cNvPr id="11" name="Shape 8"/>
          <p:cNvSpPr/>
          <p:nvPr/>
        </p:nvSpPr>
        <p:spPr>
          <a:xfrm>
            <a:off x="4663440" y="1371600"/>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2" name="Shape 9"/>
          <p:cNvSpPr/>
          <p:nvPr/>
        </p:nvSpPr>
        <p:spPr>
          <a:xfrm>
            <a:off x="4663440" y="1371600"/>
            <a:ext cx="36576" cy="749808"/>
          </a:xfrm>
          <a:prstGeom prst="rect">
            <a:avLst/>
          </a:prstGeom>
          <a:solidFill>
            <a:srgbClr val="2563EB"/>
          </a:solidFill>
          <a:ln/>
        </p:spPr>
      </p:sp>
      <p:sp>
        <p:nvSpPr>
          <p:cNvPr id="13" name="Shape 10"/>
          <p:cNvSpPr/>
          <p:nvPr/>
        </p:nvSpPr>
        <p:spPr>
          <a:xfrm>
            <a:off x="4846320" y="1645920"/>
            <a:ext cx="201168" cy="201168"/>
          </a:xfrm>
          <a:prstGeom prst="ellipse">
            <a:avLst/>
          </a:prstGeom>
          <a:solidFill>
            <a:srgbClr val="2563EB"/>
          </a:solidFill>
          <a:ln/>
        </p:spPr>
      </p:sp>
      <p:sp>
        <p:nvSpPr>
          <p:cNvPr id="14" name="Text 11"/>
          <p:cNvSpPr/>
          <p:nvPr/>
        </p:nvSpPr>
        <p:spPr>
          <a:xfrm>
            <a:off x="4846320" y="1645920"/>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2</a:t>
            </a:r>
            <a:endParaRPr lang="en-US" sz="1100" dirty="0"/>
          </a:p>
        </p:txBody>
      </p:sp>
      <p:sp>
        <p:nvSpPr>
          <p:cNvPr id="15" name="Text 12"/>
          <p:cNvSpPr/>
          <p:nvPr/>
        </p:nvSpPr>
        <p:spPr>
          <a:xfrm>
            <a:off x="5166360" y="1463040"/>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智能状态机</a:t>
            </a:r>
            <a:endParaRPr lang="en-US" sz="1400" dirty="0"/>
          </a:p>
        </p:txBody>
      </p:sp>
      <p:sp>
        <p:nvSpPr>
          <p:cNvPr id="16" name="Text 13"/>
          <p:cNvSpPr/>
          <p:nvPr/>
        </p:nvSpPr>
        <p:spPr>
          <a:xfrm>
            <a:off x="5166360" y="1737360"/>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5分钟防重刷、3小时自动重置，无上车记录新建下车，有上车超5分钟记下车</a:t>
            </a:r>
            <a:endParaRPr lang="en-US" sz="1200" dirty="0"/>
          </a:p>
        </p:txBody>
      </p:sp>
      <p:sp>
        <p:nvSpPr>
          <p:cNvPr id="17" name="Shape 14"/>
          <p:cNvSpPr/>
          <p:nvPr/>
        </p:nvSpPr>
        <p:spPr>
          <a:xfrm>
            <a:off x="457200" y="2258568"/>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8" name="Shape 15"/>
          <p:cNvSpPr/>
          <p:nvPr/>
        </p:nvSpPr>
        <p:spPr>
          <a:xfrm>
            <a:off x="457200" y="2258568"/>
            <a:ext cx="36576" cy="749808"/>
          </a:xfrm>
          <a:prstGeom prst="rect">
            <a:avLst/>
          </a:prstGeom>
          <a:solidFill>
            <a:srgbClr val="2563EB"/>
          </a:solidFill>
          <a:ln/>
        </p:spPr>
      </p:sp>
      <p:sp>
        <p:nvSpPr>
          <p:cNvPr id="19" name="Shape 16"/>
          <p:cNvSpPr/>
          <p:nvPr/>
        </p:nvSpPr>
        <p:spPr>
          <a:xfrm>
            <a:off x="640080" y="2532888"/>
            <a:ext cx="201168" cy="201168"/>
          </a:xfrm>
          <a:prstGeom prst="ellipse">
            <a:avLst/>
          </a:prstGeom>
          <a:solidFill>
            <a:srgbClr val="2563EB"/>
          </a:solidFill>
          <a:ln/>
        </p:spPr>
      </p:sp>
      <p:sp>
        <p:nvSpPr>
          <p:cNvPr id="20" name="Text 17"/>
          <p:cNvSpPr/>
          <p:nvPr/>
        </p:nvSpPr>
        <p:spPr>
          <a:xfrm>
            <a:off x="640080" y="2532888"/>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3</a:t>
            </a:r>
            <a:endParaRPr lang="en-US" sz="1100" dirty="0"/>
          </a:p>
        </p:txBody>
      </p:sp>
      <p:sp>
        <p:nvSpPr>
          <p:cNvPr id="21" name="Text 18"/>
          <p:cNvSpPr/>
          <p:nvPr/>
        </p:nvSpPr>
        <p:spPr>
          <a:xfrm>
            <a:off x="960120" y="2350008"/>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全程记录留痕</a:t>
            </a:r>
            <a:endParaRPr lang="en-US" sz="1400" dirty="0"/>
          </a:p>
        </p:txBody>
      </p:sp>
      <p:sp>
        <p:nvSpPr>
          <p:cNvPr id="22" name="Text 19"/>
          <p:cNvSpPr/>
          <p:nvPr/>
        </p:nvSpPr>
        <p:spPr>
          <a:xfrm>
            <a:off x="960120" y="2624328"/>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每次刷脸生成上下车记录（站点+时间），支持按学生/班级/路线/日期多维筛选</a:t>
            </a:r>
            <a:endParaRPr lang="en-US" sz="1200" dirty="0"/>
          </a:p>
        </p:txBody>
      </p:sp>
      <p:sp>
        <p:nvSpPr>
          <p:cNvPr id="23" name="Shape 20"/>
          <p:cNvSpPr/>
          <p:nvPr/>
        </p:nvSpPr>
        <p:spPr>
          <a:xfrm>
            <a:off x="4663440" y="2258568"/>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24" name="Shape 21"/>
          <p:cNvSpPr/>
          <p:nvPr/>
        </p:nvSpPr>
        <p:spPr>
          <a:xfrm>
            <a:off x="4663440" y="2258568"/>
            <a:ext cx="36576" cy="749808"/>
          </a:xfrm>
          <a:prstGeom prst="rect">
            <a:avLst/>
          </a:prstGeom>
          <a:solidFill>
            <a:srgbClr val="2563EB"/>
          </a:solidFill>
          <a:ln/>
        </p:spPr>
      </p:sp>
      <p:sp>
        <p:nvSpPr>
          <p:cNvPr id="25" name="Shape 22"/>
          <p:cNvSpPr/>
          <p:nvPr/>
        </p:nvSpPr>
        <p:spPr>
          <a:xfrm>
            <a:off x="4846320" y="2532888"/>
            <a:ext cx="201168" cy="201168"/>
          </a:xfrm>
          <a:prstGeom prst="ellipse">
            <a:avLst/>
          </a:prstGeom>
          <a:solidFill>
            <a:srgbClr val="2563EB"/>
          </a:solidFill>
          <a:ln/>
        </p:spPr>
      </p:sp>
      <p:sp>
        <p:nvSpPr>
          <p:cNvPr id="26" name="Text 23"/>
          <p:cNvSpPr/>
          <p:nvPr/>
        </p:nvSpPr>
        <p:spPr>
          <a:xfrm>
            <a:off x="4846320" y="2532888"/>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4</a:t>
            </a:r>
            <a:endParaRPr lang="en-US" sz="1100" dirty="0"/>
          </a:p>
        </p:txBody>
      </p:sp>
      <p:sp>
        <p:nvSpPr>
          <p:cNvPr id="27" name="Text 24"/>
          <p:cNvSpPr/>
          <p:nvPr/>
        </p:nvSpPr>
        <p:spPr>
          <a:xfrm>
            <a:off x="5166360" y="2350008"/>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批量导出</a:t>
            </a:r>
            <a:endParaRPr lang="en-US" sz="1400" dirty="0"/>
          </a:p>
        </p:txBody>
      </p:sp>
      <p:sp>
        <p:nvSpPr>
          <p:cNvPr id="28" name="Text 25"/>
          <p:cNvSpPr/>
          <p:nvPr/>
        </p:nvSpPr>
        <p:spPr>
          <a:xfrm>
            <a:off x="5166360" y="2624328"/>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接送记录支持按筛选条件批量导出Excel，方便对账和统计</a:t>
            </a:r>
            <a:endParaRPr lang="en-US" sz="1200" dirty="0"/>
          </a:p>
        </p:txBody>
      </p:sp>
      <p:sp>
        <p:nvSpPr>
          <p:cNvPr id="29" name="Shape 26"/>
          <p:cNvSpPr/>
          <p:nvPr/>
        </p:nvSpPr>
        <p:spPr>
          <a:xfrm>
            <a:off x="457200" y="3337560"/>
            <a:ext cx="8229600" cy="457200"/>
          </a:xfrm>
          <a:prstGeom prst="rect">
            <a:avLst/>
          </a:prstGeom>
          <a:solidFill>
            <a:srgbClr val="F1F5F9"/>
          </a:solidFill>
          <a:ln w="12700">
            <a:solidFill>
              <a:srgbClr val="E2E8F0"/>
            </a:solidFill>
            <a:prstDash val="solid"/>
          </a:ln>
        </p:spPr>
      </p:sp>
      <p:sp>
        <p:nvSpPr>
          <p:cNvPr id="30" name="Text 27"/>
          <p:cNvSpPr/>
          <p:nvPr/>
        </p:nvSpPr>
        <p:spPr>
          <a:xfrm>
            <a:off x="640080" y="3383280"/>
            <a:ext cx="7863840" cy="365760"/>
          </a:xfrm>
          <a:prstGeom prst="rect">
            <a:avLst/>
          </a:prstGeom>
          <a:noFill/>
          <a:ln/>
        </p:spPr>
        <p:txBody>
          <a:bodyPr wrap="square" lIns="0" tIns="0" rIns="0" bIns="0" rtlCol="0" anchor="ctr">
            <a:normAutofit/>
          </a:bodyPr>
          <a:lstStyle/>
          <a:p>
            <a:pPr indent="0" marL="0">
              <a:buNone/>
            </a:pPr>
            <a:r>
              <a:rPr lang="en-US" sz="1300" b="1" dirty="0">
                <a:solidFill>
                  <a:srgbClr val="1E293B"/>
                </a:solidFill>
                <a:latin typeface="PingFang SC" pitchFamily="34" charset="0"/>
                <a:ea typeface="PingFang SC" pitchFamily="34" charset="-122"/>
                <a:cs typeface="PingFang SC" pitchFamily="34" charset="-120"/>
              </a:rPr>
              <a:t>解决的问题：</a:t>
            </a:r>
            <a:pPr indent="0" marL="0">
              <a:buNone/>
            </a:pPr>
            <a:r>
              <a:rPr lang="en-US" sz="1300" dirty="0">
                <a:solidFill>
                  <a:srgbClr val="475569"/>
                </a:solidFill>
                <a:latin typeface="PingFang SC" pitchFamily="34" charset="0"/>
                <a:ea typeface="PingFang SC" pitchFamily="34" charset="-122"/>
                <a:cs typeface="PingFang SC" pitchFamily="34" charset="-120"/>
              </a:rPr>
              <a:t>人工点名易漏错，临时乘车无记录。现在刷脸自动识别，准确率接近100%，全程留痕可导出。</a:t>
            </a:r>
            <a:endParaRPr lang="en-US" sz="1300" dirty="0"/>
          </a:p>
        </p:txBody>
      </p:sp>
      <p:sp>
        <p:nvSpPr>
          <p:cNvPr id="31" name="Shape 28"/>
          <p:cNvSpPr/>
          <p:nvPr/>
        </p:nvSpPr>
        <p:spPr>
          <a:xfrm>
            <a:off x="0" y="4823460"/>
            <a:ext cx="9144000" cy="320040"/>
          </a:xfrm>
          <a:prstGeom prst="rect">
            <a:avLst/>
          </a:prstGeom>
          <a:solidFill>
            <a:srgbClr val="F1F5F9"/>
          </a:solidFill>
          <a:ln w="6350">
            <a:solidFill>
              <a:srgbClr val="E2E8F0"/>
            </a:solidFill>
            <a:prstDash val="solid"/>
          </a:ln>
        </p:spPr>
      </p:sp>
      <p:sp>
        <p:nvSpPr>
          <p:cNvPr id="32" name="Text 29"/>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校车管理模块</a:t>
            </a:r>
            <a:endParaRPr lang="en-US" sz="1000" dirty="0"/>
          </a:p>
        </p:txBody>
      </p:sp>
      <p:sp>
        <p:nvSpPr>
          <p:cNvPr id="33" name="Text 30"/>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9 / 18</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8FAFC"/>
        </a:solidFill>
      </p:bgPr>
    </p:bg>
    <p:spTree>
      <p:nvGrpSpPr>
        <p:cNvPr id="1" name=""/>
        <p:cNvGrpSpPr/>
        <p:nvPr/>
      </p:nvGrpSpPr>
      <p:grpSpPr>
        <a:xfrm>
          <a:off x="0" y="0"/>
          <a:ext cx="0" cy="0"/>
          <a:chOff x="0" y="0"/>
          <a:chExt cx="0" cy="0"/>
        </a:xfrm>
      </p:grpSpPr>
      <p:sp>
        <p:nvSpPr>
          <p:cNvPr id="3" name="Text 0"/>
          <p:cNvSpPr/>
          <p:nvPr/>
        </p:nvSpPr>
        <p:spPr>
          <a:xfrm>
            <a:off x="457200" y="320040"/>
            <a:ext cx="8229600" cy="502920"/>
          </a:xfrm>
          <a:prstGeom prst="rect">
            <a:avLst/>
          </a:prstGeom>
          <a:noFill/>
          <a:ln/>
        </p:spPr>
        <p:txBody>
          <a:bodyPr wrap="square" lIns="0" tIns="0" rIns="0" bIns="0" rtlCol="0" anchor="ctr">
            <a:normAutofit/>
          </a:bodyPr>
          <a:lstStyle/>
          <a:p>
            <a:pPr indent="0" marL="0">
              <a:buNone/>
            </a:pPr>
            <a:r>
              <a:rPr lang="en-US" sz="2600" b="1" spc="150" kern="0" dirty="0">
                <a:solidFill>
                  <a:srgbClr val="1E293B"/>
                </a:solidFill>
                <a:latin typeface="Songti SC" pitchFamily="34" charset="0"/>
                <a:ea typeface="Songti SC" pitchFamily="34" charset="-122"/>
                <a:cs typeface="Songti SC" pitchFamily="34" charset="-120"/>
              </a:rPr>
              <a:t>设备配置</a:t>
            </a:r>
            <a:endParaRPr lang="en-US" sz="2600" dirty="0"/>
          </a:p>
        </p:txBody>
      </p:sp>
      <p:sp>
        <p:nvSpPr>
          <p:cNvPr id="4" name="Text 1"/>
          <p:cNvSpPr/>
          <p:nvPr/>
        </p:nvSpPr>
        <p:spPr>
          <a:xfrm>
            <a:off x="457200" y="841248"/>
            <a:ext cx="8229600" cy="320040"/>
          </a:xfrm>
          <a:prstGeom prst="rect">
            <a:avLst/>
          </a:prstGeom>
          <a:noFill/>
          <a:ln/>
        </p:spPr>
        <p:txBody>
          <a:bodyPr wrap="square" lIns="0" tIns="0" rIns="0" bIns="0" rtlCol="0" anchor="ctr">
            <a:normAutofit/>
          </a:bodyPr>
          <a:lstStyle/>
          <a:p>
            <a:pPr indent="0" marL="0">
              <a:buNone/>
            </a:pPr>
            <a:r>
              <a:rPr lang="en-US" sz="1400" dirty="0">
                <a:solidFill>
                  <a:srgbClr val="475569"/>
                </a:solidFill>
                <a:latin typeface="PingFang SC" pitchFamily="34" charset="0"/>
                <a:ea typeface="PingFang SC" pitchFamily="34" charset="-122"/>
                <a:cs typeface="PingFang SC" pitchFamily="34" charset="-120"/>
              </a:rPr>
              <a:t>功能四：门禁复用，三种模式</a:t>
            </a:r>
            <a:endParaRPr lang="en-US" sz="1400" dirty="0"/>
          </a:p>
        </p:txBody>
      </p:sp>
      <p:sp>
        <p:nvSpPr>
          <p:cNvPr id="5" name="Shape 2"/>
          <p:cNvSpPr/>
          <p:nvPr/>
        </p:nvSpPr>
        <p:spPr>
          <a:xfrm>
            <a:off x="457200" y="1371600"/>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6" name="Shape 3"/>
          <p:cNvSpPr/>
          <p:nvPr/>
        </p:nvSpPr>
        <p:spPr>
          <a:xfrm>
            <a:off x="457200" y="1371600"/>
            <a:ext cx="36576" cy="749808"/>
          </a:xfrm>
          <a:prstGeom prst="rect">
            <a:avLst/>
          </a:prstGeom>
          <a:solidFill>
            <a:srgbClr val="2563EB"/>
          </a:solidFill>
          <a:ln/>
        </p:spPr>
      </p:sp>
      <p:sp>
        <p:nvSpPr>
          <p:cNvPr id="7" name="Shape 4"/>
          <p:cNvSpPr/>
          <p:nvPr/>
        </p:nvSpPr>
        <p:spPr>
          <a:xfrm>
            <a:off x="640080" y="1645920"/>
            <a:ext cx="201168" cy="201168"/>
          </a:xfrm>
          <a:prstGeom prst="ellipse">
            <a:avLst/>
          </a:prstGeom>
          <a:solidFill>
            <a:srgbClr val="2563EB"/>
          </a:solidFill>
          <a:ln/>
        </p:spPr>
      </p:sp>
      <p:sp>
        <p:nvSpPr>
          <p:cNvPr id="8" name="Text 5"/>
          <p:cNvSpPr/>
          <p:nvPr/>
        </p:nvSpPr>
        <p:spPr>
          <a:xfrm>
            <a:off x="640080" y="1645920"/>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1</a:t>
            </a:r>
            <a:endParaRPr lang="en-US" sz="1100" dirty="0"/>
          </a:p>
        </p:txBody>
      </p:sp>
      <p:sp>
        <p:nvSpPr>
          <p:cNvPr id="9" name="Text 6"/>
          <p:cNvSpPr/>
          <p:nvPr/>
        </p:nvSpPr>
        <p:spPr>
          <a:xfrm>
            <a:off x="960120" y="1463040"/>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门禁设备复用</a:t>
            </a:r>
            <a:endParaRPr lang="en-US" sz="1400" dirty="0"/>
          </a:p>
        </p:txBody>
      </p:sp>
      <p:sp>
        <p:nvSpPr>
          <p:cNvPr id="10" name="Text 7"/>
          <p:cNvSpPr/>
          <p:nvPr/>
        </p:nvSpPr>
        <p:spPr>
          <a:xfrm>
            <a:off x="960120" y="1737360"/>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校车设备来自门禁设备，人脸和卡号下发在门禁设备上操作，一套设备多用</a:t>
            </a:r>
            <a:endParaRPr lang="en-US" sz="1200" dirty="0"/>
          </a:p>
        </p:txBody>
      </p:sp>
      <p:sp>
        <p:nvSpPr>
          <p:cNvPr id="11" name="Shape 8"/>
          <p:cNvSpPr/>
          <p:nvPr/>
        </p:nvSpPr>
        <p:spPr>
          <a:xfrm>
            <a:off x="4663440" y="1371600"/>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2" name="Shape 9"/>
          <p:cNvSpPr/>
          <p:nvPr/>
        </p:nvSpPr>
        <p:spPr>
          <a:xfrm>
            <a:off x="4663440" y="1371600"/>
            <a:ext cx="36576" cy="749808"/>
          </a:xfrm>
          <a:prstGeom prst="rect">
            <a:avLst/>
          </a:prstGeom>
          <a:solidFill>
            <a:srgbClr val="2563EB"/>
          </a:solidFill>
          <a:ln/>
        </p:spPr>
      </p:sp>
      <p:sp>
        <p:nvSpPr>
          <p:cNvPr id="13" name="Shape 10"/>
          <p:cNvSpPr/>
          <p:nvPr/>
        </p:nvSpPr>
        <p:spPr>
          <a:xfrm>
            <a:off x="4846320" y="1645920"/>
            <a:ext cx="201168" cy="201168"/>
          </a:xfrm>
          <a:prstGeom prst="ellipse">
            <a:avLst/>
          </a:prstGeom>
          <a:solidFill>
            <a:srgbClr val="2563EB"/>
          </a:solidFill>
          <a:ln/>
        </p:spPr>
      </p:sp>
      <p:sp>
        <p:nvSpPr>
          <p:cNvPr id="14" name="Text 11"/>
          <p:cNvSpPr/>
          <p:nvPr/>
        </p:nvSpPr>
        <p:spPr>
          <a:xfrm>
            <a:off x="4846320" y="1645920"/>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2</a:t>
            </a:r>
            <a:endParaRPr lang="en-US" sz="1100" dirty="0"/>
          </a:p>
        </p:txBody>
      </p:sp>
      <p:sp>
        <p:nvSpPr>
          <p:cNvPr id="15" name="Text 12"/>
          <p:cNvSpPr/>
          <p:nvPr/>
        </p:nvSpPr>
        <p:spPr>
          <a:xfrm>
            <a:off x="5166360" y="1463040"/>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三种设备模式</a:t>
            </a:r>
            <a:endParaRPr lang="en-US" sz="1400" dirty="0"/>
          </a:p>
        </p:txBody>
      </p:sp>
      <p:sp>
        <p:nvSpPr>
          <p:cNvPr id="16" name="Text 13"/>
          <p:cNvSpPr/>
          <p:nvPr/>
        </p:nvSpPr>
        <p:spPr>
          <a:xfrm>
            <a:off x="5166360" y="1737360"/>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上车类型、下车类型、上下车类型，按需配置不同位置的设备用途</a:t>
            </a:r>
            <a:endParaRPr lang="en-US" sz="1200" dirty="0"/>
          </a:p>
        </p:txBody>
      </p:sp>
      <p:sp>
        <p:nvSpPr>
          <p:cNvPr id="17" name="Shape 14"/>
          <p:cNvSpPr/>
          <p:nvPr/>
        </p:nvSpPr>
        <p:spPr>
          <a:xfrm>
            <a:off x="457200" y="2258568"/>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8" name="Shape 15"/>
          <p:cNvSpPr/>
          <p:nvPr/>
        </p:nvSpPr>
        <p:spPr>
          <a:xfrm>
            <a:off x="457200" y="2258568"/>
            <a:ext cx="36576" cy="749808"/>
          </a:xfrm>
          <a:prstGeom prst="rect">
            <a:avLst/>
          </a:prstGeom>
          <a:solidFill>
            <a:srgbClr val="2563EB"/>
          </a:solidFill>
          <a:ln/>
        </p:spPr>
      </p:sp>
      <p:sp>
        <p:nvSpPr>
          <p:cNvPr id="19" name="Shape 16"/>
          <p:cNvSpPr/>
          <p:nvPr/>
        </p:nvSpPr>
        <p:spPr>
          <a:xfrm>
            <a:off x="640080" y="2532888"/>
            <a:ext cx="201168" cy="201168"/>
          </a:xfrm>
          <a:prstGeom prst="ellipse">
            <a:avLst/>
          </a:prstGeom>
          <a:solidFill>
            <a:srgbClr val="2563EB"/>
          </a:solidFill>
          <a:ln/>
        </p:spPr>
      </p:sp>
      <p:sp>
        <p:nvSpPr>
          <p:cNvPr id="20" name="Text 17"/>
          <p:cNvSpPr/>
          <p:nvPr/>
        </p:nvSpPr>
        <p:spPr>
          <a:xfrm>
            <a:off x="640080" y="2532888"/>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3</a:t>
            </a:r>
            <a:endParaRPr lang="en-US" sz="1100" dirty="0"/>
          </a:p>
        </p:txBody>
      </p:sp>
      <p:sp>
        <p:nvSpPr>
          <p:cNvPr id="21" name="Text 18"/>
          <p:cNvSpPr/>
          <p:nvPr/>
        </p:nvSpPr>
        <p:spPr>
          <a:xfrm>
            <a:off x="960120" y="2350008"/>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智能防重规则</a:t>
            </a:r>
            <a:endParaRPr lang="en-US" sz="1400" dirty="0"/>
          </a:p>
        </p:txBody>
      </p:sp>
      <p:sp>
        <p:nvSpPr>
          <p:cNvPr id="22" name="Text 19"/>
          <p:cNvSpPr/>
          <p:nvPr/>
        </p:nvSpPr>
        <p:spPr>
          <a:xfrm>
            <a:off x="960120" y="2624328"/>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5分钟内重复刷脸只取一条，3小时自动重置上车记录，避免重复计数</a:t>
            </a:r>
            <a:endParaRPr lang="en-US" sz="1200" dirty="0"/>
          </a:p>
        </p:txBody>
      </p:sp>
      <p:sp>
        <p:nvSpPr>
          <p:cNvPr id="23" name="Shape 20"/>
          <p:cNvSpPr/>
          <p:nvPr/>
        </p:nvSpPr>
        <p:spPr>
          <a:xfrm>
            <a:off x="4663440" y="2258568"/>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24" name="Shape 21"/>
          <p:cNvSpPr/>
          <p:nvPr/>
        </p:nvSpPr>
        <p:spPr>
          <a:xfrm>
            <a:off x="4663440" y="2258568"/>
            <a:ext cx="36576" cy="749808"/>
          </a:xfrm>
          <a:prstGeom prst="rect">
            <a:avLst/>
          </a:prstGeom>
          <a:solidFill>
            <a:srgbClr val="2563EB"/>
          </a:solidFill>
          <a:ln/>
        </p:spPr>
      </p:sp>
      <p:sp>
        <p:nvSpPr>
          <p:cNvPr id="25" name="Shape 22"/>
          <p:cNvSpPr/>
          <p:nvPr/>
        </p:nvSpPr>
        <p:spPr>
          <a:xfrm>
            <a:off x="4846320" y="2532888"/>
            <a:ext cx="201168" cy="201168"/>
          </a:xfrm>
          <a:prstGeom prst="ellipse">
            <a:avLst/>
          </a:prstGeom>
          <a:solidFill>
            <a:srgbClr val="2563EB"/>
          </a:solidFill>
          <a:ln/>
        </p:spPr>
      </p:sp>
      <p:sp>
        <p:nvSpPr>
          <p:cNvPr id="26" name="Text 23"/>
          <p:cNvSpPr/>
          <p:nvPr/>
        </p:nvSpPr>
        <p:spPr>
          <a:xfrm>
            <a:off x="4846320" y="2532888"/>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4</a:t>
            </a:r>
            <a:endParaRPr lang="en-US" sz="1100" dirty="0"/>
          </a:p>
        </p:txBody>
      </p:sp>
      <p:sp>
        <p:nvSpPr>
          <p:cNvPr id="27" name="Text 24"/>
          <p:cNvSpPr/>
          <p:nvPr/>
        </p:nvSpPr>
        <p:spPr>
          <a:xfrm>
            <a:off x="5166360" y="2350008"/>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临时乘车管理</a:t>
            </a:r>
            <a:endParaRPr lang="en-US" sz="1400" dirty="0"/>
          </a:p>
        </p:txBody>
      </p:sp>
      <p:sp>
        <p:nvSpPr>
          <p:cNvPr id="28" name="Text 25"/>
          <p:cNvSpPr/>
          <p:nvPr/>
        </p:nvSpPr>
        <p:spPr>
          <a:xfrm>
            <a:off x="5166360" y="2624328"/>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随车老师小程序标记临时乘车，学生刷脸正常生成记录，有凭据可追溯</a:t>
            </a:r>
            <a:endParaRPr lang="en-US" sz="1200" dirty="0"/>
          </a:p>
        </p:txBody>
      </p:sp>
      <p:sp>
        <p:nvSpPr>
          <p:cNvPr id="29" name="Shape 26"/>
          <p:cNvSpPr/>
          <p:nvPr/>
        </p:nvSpPr>
        <p:spPr>
          <a:xfrm>
            <a:off x="457200" y="3337560"/>
            <a:ext cx="8229600" cy="457200"/>
          </a:xfrm>
          <a:prstGeom prst="rect">
            <a:avLst/>
          </a:prstGeom>
          <a:solidFill>
            <a:srgbClr val="F1F5F9"/>
          </a:solidFill>
          <a:ln w="12700">
            <a:solidFill>
              <a:srgbClr val="E2E8F0"/>
            </a:solidFill>
            <a:prstDash val="solid"/>
          </a:ln>
        </p:spPr>
      </p:sp>
      <p:sp>
        <p:nvSpPr>
          <p:cNvPr id="30" name="Text 27"/>
          <p:cNvSpPr/>
          <p:nvPr/>
        </p:nvSpPr>
        <p:spPr>
          <a:xfrm>
            <a:off x="640080" y="3383280"/>
            <a:ext cx="7863840" cy="365760"/>
          </a:xfrm>
          <a:prstGeom prst="rect">
            <a:avLst/>
          </a:prstGeom>
          <a:noFill/>
          <a:ln/>
        </p:spPr>
        <p:txBody>
          <a:bodyPr wrap="square" lIns="0" tIns="0" rIns="0" bIns="0" rtlCol="0" anchor="ctr">
            <a:normAutofit/>
          </a:bodyPr>
          <a:lstStyle/>
          <a:p>
            <a:pPr indent="0" marL="0">
              <a:buNone/>
            </a:pPr>
            <a:r>
              <a:rPr lang="en-US" sz="1300" b="1" dirty="0">
                <a:solidFill>
                  <a:srgbClr val="1E293B"/>
                </a:solidFill>
                <a:latin typeface="PingFang SC" pitchFamily="34" charset="0"/>
                <a:ea typeface="PingFang SC" pitchFamily="34" charset="-122"/>
                <a:cs typeface="PingFang SC" pitchFamily="34" charset="-120"/>
              </a:rPr>
              <a:t>解决的问题：</a:t>
            </a:r>
            <a:pPr indent="0" marL="0">
              <a:buNone/>
            </a:pPr>
            <a:r>
              <a:rPr lang="en-US" sz="1300" dirty="0">
                <a:solidFill>
                  <a:srgbClr val="475569"/>
                </a:solidFill>
                <a:latin typeface="PingFang SC" pitchFamily="34" charset="0"/>
                <a:ea typeface="PingFang SC" pitchFamily="34" charset="-122"/>
                <a:cs typeface="PingFang SC" pitchFamily="34" charset="-120"/>
              </a:rPr>
              <a:t>设备功能单一，临时乘车无记录。现在门禁复用+三种模式+临时乘车标记，管理灵活规范。</a:t>
            </a:r>
            <a:endParaRPr lang="en-US" sz="1300" dirty="0"/>
          </a:p>
        </p:txBody>
      </p:sp>
      <p:sp>
        <p:nvSpPr>
          <p:cNvPr id="31" name="Shape 28"/>
          <p:cNvSpPr/>
          <p:nvPr/>
        </p:nvSpPr>
        <p:spPr>
          <a:xfrm>
            <a:off x="0" y="4823460"/>
            <a:ext cx="9144000" cy="320040"/>
          </a:xfrm>
          <a:prstGeom prst="rect">
            <a:avLst/>
          </a:prstGeom>
          <a:solidFill>
            <a:srgbClr val="F1F5F9"/>
          </a:solidFill>
          <a:ln w="6350">
            <a:solidFill>
              <a:srgbClr val="E2E8F0"/>
            </a:solidFill>
            <a:prstDash val="solid"/>
          </a:ln>
        </p:spPr>
      </p:sp>
      <p:sp>
        <p:nvSpPr>
          <p:cNvPr id="32" name="Text 29"/>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校车管理模块</a:t>
            </a:r>
            <a:endParaRPr lang="en-US" sz="1000" dirty="0"/>
          </a:p>
        </p:txBody>
      </p:sp>
      <p:sp>
        <p:nvSpPr>
          <p:cNvPr id="33" name="Text 30"/>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10 / 18</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F1B2D"/>
        </a:solidFill>
      </p:bgPr>
    </p:bg>
    <p:spTree>
      <p:nvGrpSpPr>
        <p:cNvPr id="1" name=""/>
        <p:cNvGrpSpPr/>
        <p:nvPr/>
      </p:nvGrpSpPr>
      <p:grpSpPr>
        <a:xfrm>
          <a:off x="0" y="0"/>
          <a:ext cx="0" cy="0"/>
          <a:chOff x="0" y="0"/>
          <a:chExt cx="0" cy="0"/>
        </a:xfrm>
      </p:grpSpPr>
      <p:sp>
        <p:nvSpPr>
          <p:cNvPr id="3" name="Shape 0"/>
          <p:cNvSpPr/>
          <p:nvPr/>
        </p:nvSpPr>
        <p:spPr>
          <a:xfrm>
            <a:off x="0" y="0"/>
            <a:ext cx="137160" cy="5143500"/>
          </a:xfrm>
          <a:prstGeom prst="rect">
            <a:avLst/>
          </a:prstGeom>
          <a:solidFill>
            <a:srgbClr val="2563EB"/>
          </a:solidFill>
          <a:ln/>
        </p:spPr>
      </p:sp>
      <p:sp>
        <p:nvSpPr>
          <p:cNvPr id="4" name="Text 1"/>
          <p:cNvSpPr/>
          <p:nvPr/>
        </p:nvSpPr>
        <p:spPr>
          <a:xfrm>
            <a:off x="731520" y="1097280"/>
            <a:ext cx="1828800" cy="457200"/>
          </a:xfrm>
          <a:prstGeom prst="rect">
            <a:avLst/>
          </a:prstGeom>
          <a:noFill/>
          <a:ln/>
        </p:spPr>
        <p:txBody>
          <a:bodyPr wrap="square" lIns="0" tIns="0" rIns="0" bIns="0" rtlCol="0" anchor="ctr">
            <a:normAutofit/>
          </a:bodyPr>
          <a:lstStyle/>
          <a:p>
            <a:pPr indent="0" marL="0">
              <a:buNone/>
            </a:pPr>
            <a:r>
              <a:rPr lang="en-US" sz="1600" b="1" spc="200" kern="0" dirty="0">
                <a:solidFill>
                  <a:srgbClr val="2563EB"/>
                </a:solidFill>
                <a:latin typeface="Songti SC" pitchFamily="34" charset="0"/>
                <a:ea typeface="Songti SC" pitchFamily="34" charset="-122"/>
                <a:cs typeface="Songti SC" pitchFamily="34" charset="-120"/>
              </a:rPr>
              <a:t>03</a:t>
            </a:r>
            <a:endParaRPr lang="en-US" sz="1600" dirty="0"/>
          </a:p>
        </p:txBody>
      </p:sp>
      <p:sp>
        <p:nvSpPr>
          <p:cNvPr id="5" name="Text 2"/>
          <p:cNvSpPr/>
          <p:nvPr/>
        </p:nvSpPr>
        <p:spPr>
          <a:xfrm>
            <a:off x="731520" y="1554480"/>
            <a:ext cx="7315200" cy="1097280"/>
          </a:xfrm>
          <a:prstGeom prst="rect">
            <a:avLst/>
          </a:prstGeom>
          <a:noFill/>
          <a:ln/>
        </p:spPr>
        <p:txBody>
          <a:bodyPr wrap="square" lIns="0" tIns="0" rIns="0" bIns="0" rtlCol="0" anchor="ctr">
            <a:normAutofit/>
          </a:bodyPr>
          <a:lstStyle/>
          <a:p>
            <a:pPr indent="0" marL="0">
              <a:buNone/>
            </a:pPr>
            <a:r>
              <a:rPr lang="en-US" sz="4400" b="1" spc="250" kern="0" dirty="0">
                <a:solidFill>
                  <a:srgbClr val="FFFFFF"/>
                </a:solidFill>
                <a:latin typeface="Songti SC" pitchFamily="34" charset="0"/>
                <a:ea typeface="Songti SC" pitchFamily="34" charset="-122"/>
                <a:cs typeface="Songti SC" pitchFamily="34" charset="-120"/>
              </a:rPr>
              <a:t>典型应用场景</a:t>
            </a:r>
            <a:endParaRPr lang="en-US" sz="4400" dirty="0"/>
          </a:p>
        </p:txBody>
      </p:sp>
      <p:sp>
        <p:nvSpPr>
          <p:cNvPr id="6" name="Text 3"/>
          <p:cNvSpPr/>
          <p:nvPr/>
        </p:nvSpPr>
        <p:spPr>
          <a:xfrm>
            <a:off x="731520" y="2834640"/>
            <a:ext cx="7315200" cy="457200"/>
          </a:xfrm>
          <a:prstGeom prst="rect">
            <a:avLst/>
          </a:prstGeom>
          <a:noFill/>
          <a:ln/>
        </p:spPr>
        <p:txBody>
          <a:bodyPr wrap="square" lIns="0" tIns="0" rIns="0" bIns="0" rtlCol="0" anchor="ctr">
            <a:normAutofit/>
          </a:bodyPr>
          <a:lstStyle/>
          <a:p>
            <a:pPr indent="0" marL="0">
              <a:buNone/>
            </a:pPr>
            <a:r>
              <a:rPr lang="en-US" sz="1600" dirty="0">
                <a:solidFill>
                  <a:srgbClr val="94A3B8"/>
                </a:solidFill>
                <a:latin typeface="PingFang SC" pitchFamily="34" charset="0"/>
                <a:ea typeface="PingFang SC" pitchFamily="34" charset="-122"/>
                <a:cs typeface="PingFang SC" pitchFamily="34" charset="-120"/>
              </a:rPr>
              <a:t>两个真实场景走一遍流程</a:t>
            </a:r>
            <a:endParaRPr lang="en-US" sz="1600" dirty="0"/>
          </a:p>
        </p:txBody>
      </p:sp>
      <p:sp>
        <p:nvSpPr>
          <p:cNvPr id="7" name="Shape 4"/>
          <p:cNvSpPr/>
          <p:nvPr/>
        </p:nvSpPr>
        <p:spPr>
          <a:xfrm>
            <a:off x="0" y="4823460"/>
            <a:ext cx="9144000" cy="320040"/>
          </a:xfrm>
          <a:prstGeom prst="rect">
            <a:avLst/>
          </a:prstGeom>
          <a:solidFill>
            <a:srgbClr val="F1F5F9"/>
          </a:solidFill>
          <a:ln w="6350">
            <a:solidFill>
              <a:srgbClr val="E2E8F0"/>
            </a:solidFill>
            <a:prstDash val="solid"/>
          </a:ln>
        </p:spPr>
      </p:sp>
      <p:sp>
        <p:nvSpPr>
          <p:cNvPr id="8" name="Text 5"/>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校车管理模块</a:t>
            </a:r>
            <a:endParaRPr lang="en-US" sz="1000" dirty="0"/>
          </a:p>
        </p:txBody>
      </p:sp>
      <p:sp>
        <p:nvSpPr>
          <p:cNvPr id="9" name="Text 6"/>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11 / 18</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8FAFC"/>
        </a:solidFill>
      </p:bgPr>
    </p:bg>
    <p:spTree>
      <p:nvGrpSpPr>
        <p:cNvPr id="1" name=""/>
        <p:cNvGrpSpPr/>
        <p:nvPr/>
      </p:nvGrpSpPr>
      <p:grpSpPr>
        <a:xfrm>
          <a:off x="0" y="0"/>
          <a:ext cx="0" cy="0"/>
          <a:chOff x="0" y="0"/>
          <a:chExt cx="0" cy="0"/>
        </a:xfrm>
      </p:grpSpPr>
      <p:sp>
        <p:nvSpPr>
          <p:cNvPr id="3" name="Shape 0"/>
          <p:cNvSpPr/>
          <p:nvPr/>
        </p:nvSpPr>
        <p:spPr>
          <a:xfrm>
            <a:off x="457200" y="320040"/>
            <a:ext cx="1097280" cy="320040"/>
          </a:xfrm>
          <a:prstGeom prst="roundRect">
            <a:avLst>
              <a:gd name="adj" fmla="val 142857"/>
            </a:avLst>
          </a:prstGeom>
          <a:solidFill>
            <a:srgbClr val="2563EB"/>
          </a:solidFill>
          <a:ln/>
        </p:spPr>
      </p:sp>
      <p:sp>
        <p:nvSpPr>
          <p:cNvPr id="4" name="Text 1"/>
          <p:cNvSpPr/>
          <p:nvPr/>
        </p:nvSpPr>
        <p:spPr>
          <a:xfrm>
            <a:off x="457200" y="320040"/>
            <a:ext cx="1097280" cy="320040"/>
          </a:xfrm>
          <a:prstGeom prst="rect">
            <a:avLst/>
          </a:prstGeom>
          <a:noFill/>
          <a:ln/>
        </p:spPr>
        <p:txBody>
          <a:bodyPr wrap="square" lIns="0" tIns="0" rIns="0" bIns="0" rtlCol="0" anchor="ctr">
            <a:normAutofit/>
          </a:bodyPr>
          <a:lstStyle/>
          <a:p>
            <a:pPr algn="ctr" indent="0" marL="0">
              <a:buNone/>
            </a:pPr>
            <a:r>
              <a:rPr lang="en-US" sz="1200" b="1" dirty="0">
                <a:solidFill>
                  <a:srgbClr val="FFFFFF"/>
                </a:solidFill>
                <a:latin typeface="PingFang SC" pitchFamily="34" charset="0"/>
                <a:ea typeface="PingFang SC" pitchFamily="34" charset="-122"/>
                <a:cs typeface="PingFang SC" pitchFamily="34" charset="-120"/>
              </a:rPr>
              <a:t>日常场景</a:t>
            </a:r>
            <a:endParaRPr lang="en-US" sz="1200" dirty="0"/>
          </a:p>
        </p:txBody>
      </p:sp>
      <p:sp>
        <p:nvSpPr>
          <p:cNvPr id="5" name="Text 2"/>
          <p:cNvSpPr/>
          <p:nvPr/>
        </p:nvSpPr>
        <p:spPr>
          <a:xfrm>
            <a:off x="1691640" y="274320"/>
            <a:ext cx="5486400" cy="411480"/>
          </a:xfrm>
          <a:prstGeom prst="rect">
            <a:avLst/>
          </a:prstGeom>
          <a:noFill/>
          <a:ln/>
        </p:spPr>
        <p:txBody>
          <a:bodyPr wrap="square" lIns="0" tIns="0" rIns="0" bIns="0" rtlCol="0" anchor="ctr">
            <a:normAutofit/>
          </a:bodyPr>
          <a:lstStyle/>
          <a:p>
            <a:pPr indent="0" marL="0">
              <a:buNone/>
            </a:pPr>
            <a:r>
              <a:rPr lang="en-US" sz="2400" b="1" spc="150" kern="0" dirty="0">
                <a:solidFill>
                  <a:srgbClr val="1E293B"/>
                </a:solidFill>
                <a:latin typeface="Songti SC" pitchFamily="34" charset="0"/>
                <a:ea typeface="Songti SC" pitchFamily="34" charset="-122"/>
                <a:cs typeface="Songti SC" pitchFamily="34" charset="-120"/>
              </a:rPr>
              <a:t>场景一：日常上下学接送全流程</a:t>
            </a:r>
            <a:endParaRPr lang="en-US" sz="2400" dirty="0"/>
          </a:p>
        </p:txBody>
      </p:sp>
      <p:sp>
        <p:nvSpPr>
          <p:cNvPr id="6" name="Shape 3"/>
          <p:cNvSpPr/>
          <p:nvPr/>
        </p:nvSpPr>
        <p:spPr>
          <a:xfrm>
            <a:off x="457200" y="1005840"/>
            <a:ext cx="4023360" cy="164592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7" name="Shape 4"/>
          <p:cNvSpPr/>
          <p:nvPr/>
        </p:nvSpPr>
        <p:spPr>
          <a:xfrm>
            <a:off x="457200" y="1005840"/>
            <a:ext cx="36576" cy="1645920"/>
          </a:xfrm>
          <a:prstGeom prst="rect">
            <a:avLst/>
          </a:prstGeom>
          <a:solidFill>
            <a:srgbClr val="DC2626"/>
          </a:solidFill>
          <a:ln/>
        </p:spPr>
      </p:sp>
      <p:sp>
        <p:nvSpPr>
          <p:cNvPr id="8" name="Text 5"/>
          <p:cNvSpPr/>
          <p:nvPr/>
        </p:nvSpPr>
        <p:spPr>
          <a:xfrm>
            <a:off x="685800" y="1143000"/>
            <a:ext cx="3566160" cy="274320"/>
          </a:xfrm>
          <a:prstGeom prst="rect">
            <a:avLst/>
          </a:prstGeom>
          <a:noFill/>
          <a:ln/>
        </p:spPr>
        <p:txBody>
          <a:bodyPr wrap="square" lIns="0" tIns="0" rIns="0" bIns="0" rtlCol="0" anchor="ctr">
            <a:normAutofit/>
          </a:bodyPr>
          <a:lstStyle/>
          <a:p>
            <a:pPr indent="0" marL="0">
              <a:buNone/>
            </a:pPr>
            <a:r>
              <a:rPr lang="en-US" sz="1500" b="1" dirty="0">
                <a:solidFill>
                  <a:srgbClr val="DC2626"/>
                </a:solidFill>
                <a:latin typeface="PingFang SC" pitchFamily="34" charset="0"/>
                <a:ea typeface="PingFang SC" pitchFamily="34" charset="-122"/>
                <a:cs typeface="PingFang SC" pitchFamily="34" charset="-120"/>
              </a:rPr>
              <a:t>以前怎么做</a:t>
            </a:r>
            <a:endParaRPr lang="en-US" sz="1500" dirty="0"/>
          </a:p>
        </p:txBody>
      </p:sp>
      <p:sp>
        <p:nvSpPr>
          <p:cNvPr id="9" name="Text 6"/>
          <p:cNvSpPr/>
          <p:nvPr/>
        </p:nvSpPr>
        <p:spPr>
          <a:xfrm>
            <a:off x="685800" y="146304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随车老师拿纸质名单人工勾选</a:t>
            </a:r>
            <a:endParaRPr lang="en-US" sz="1200" dirty="0"/>
          </a:p>
        </p:txBody>
      </p:sp>
      <p:sp>
        <p:nvSpPr>
          <p:cNvPr id="10" name="Text 7"/>
          <p:cNvSpPr/>
          <p:nvPr/>
        </p:nvSpPr>
        <p:spPr>
          <a:xfrm>
            <a:off x="685800" y="173736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学生多时容易漏报、错报</a:t>
            </a:r>
            <a:endParaRPr lang="en-US" sz="1200" dirty="0"/>
          </a:p>
        </p:txBody>
      </p:sp>
      <p:sp>
        <p:nvSpPr>
          <p:cNvPr id="11" name="Text 8"/>
          <p:cNvSpPr/>
          <p:nvPr/>
        </p:nvSpPr>
        <p:spPr>
          <a:xfrm>
            <a:off x="685800" y="201168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家长打电话问老师孩子上车没有</a:t>
            </a:r>
            <a:endParaRPr lang="en-US" sz="1200" dirty="0"/>
          </a:p>
        </p:txBody>
      </p:sp>
      <p:sp>
        <p:nvSpPr>
          <p:cNvPr id="12" name="Text 9"/>
          <p:cNvSpPr/>
          <p:nvPr/>
        </p:nvSpPr>
        <p:spPr>
          <a:xfrm>
            <a:off x="685800" y="228600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到站时间无记录，运营效率无法评估</a:t>
            </a:r>
            <a:endParaRPr lang="en-US" sz="1200" dirty="0"/>
          </a:p>
        </p:txBody>
      </p:sp>
      <p:sp>
        <p:nvSpPr>
          <p:cNvPr id="13" name="Shape 10"/>
          <p:cNvSpPr/>
          <p:nvPr/>
        </p:nvSpPr>
        <p:spPr>
          <a:xfrm>
            <a:off x="4663440" y="1005840"/>
            <a:ext cx="4023360" cy="164592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4" name="Shape 11"/>
          <p:cNvSpPr/>
          <p:nvPr/>
        </p:nvSpPr>
        <p:spPr>
          <a:xfrm>
            <a:off x="4663440" y="1005840"/>
            <a:ext cx="36576" cy="1645920"/>
          </a:xfrm>
          <a:prstGeom prst="rect">
            <a:avLst/>
          </a:prstGeom>
          <a:solidFill>
            <a:srgbClr val="059669"/>
          </a:solidFill>
          <a:ln/>
        </p:spPr>
      </p:sp>
      <p:sp>
        <p:nvSpPr>
          <p:cNvPr id="15" name="Text 12"/>
          <p:cNvSpPr/>
          <p:nvPr/>
        </p:nvSpPr>
        <p:spPr>
          <a:xfrm>
            <a:off x="4892040" y="1143000"/>
            <a:ext cx="3566160" cy="274320"/>
          </a:xfrm>
          <a:prstGeom prst="rect">
            <a:avLst/>
          </a:prstGeom>
          <a:noFill/>
          <a:ln/>
        </p:spPr>
        <p:txBody>
          <a:bodyPr wrap="square" lIns="0" tIns="0" rIns="0" bIns="0" rtlCol="0" anchor="ctr">
            <a:normAutofit/>
          </a:bodyPr>
          <a:lstStyle/>
          <a:p>
            <a:pPr indent="0" marL="0">
              <a:buNone/>
            </a:pPr>
            <a:r>
              <a:rPr lang="en-US" sz="1500" b="1" dirty="0">
                <a:solidFill>
                  <a:srgbClr val="059669"/>
                </a:solidFill>
                <a:latin typeface="PingFang SC" pitchFamily="34" charset="0"/>
                <a:ea typeface="PingFang SC" pitchFamily="34" charset="-122"/>
                <a:cs typeface="PingFang SC" pitchFamily="34" charset="-120"/>
              </a:rPr>
              <a:t>现在怎么做</a:t>
            </a:r>
            <a:endParaRPr lang="en-US" sz="1500" dirty="0"/>
          </a:p>
        </p:txBody>
      </p:sp>
      <p:sp>
        <p:nvSpPr>
          <p:cNvPr id="16" name="Text 13"/>
          <p:cNvSpPr/>
          <p:nvPr/>
        </p:nvSpPr>
        <p:spPr>
          <a:xfrm>
            <a:off x="4892040" y="146304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随车老师小程序开启当日路线</a:t>
            </a:r>
            <a:endParaRPr lang="en-US" sz="1200" dirty="0"/>
          </a:p>
        </p:txBody>
      </p:sp>
      <p:sp>
        <p:nvSpPr>
          <p:cNvPr id="17" name="Text 14"/>
          <p:cNvSpPr/>
          <p:nvPr/>
        </p:nvSpPr>
        <p:spPr>
          <a:xfrm>
            <a:off x="4892040" y="173736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学生上车在车载设备刷脸，系统自动识别</a:t>
            </a:r>
            <a:endParaRPr lang="en-US" sz="1200" dirty="0"/>
          </a:p>
        </p:txBody>
      </p:sp>
      <p:sp>
        <p:nvSpPr>
          <p:cNvPr id="18" name="Text 15"/>
          <p:cNvSpPr/>
          <p:nvPr/>
        </p:nvSpPr>
        <p:spPr>
          <a:xfrm>
            <a:off x="4892040" y="201168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到校下车再刷脸，全程数据自动入库</a:t>
            </a:r>
            <a:endParaRPr lang="en-US" sz="1200" dirty="0"/>
          </a:p>
        </p:txBody>
      </p:sp>
      <p:sp>
        <p:nvSpPr>
          <p:cNvPr id="19" name="Text 16"/>
          <p:cNvSpPr/>
          <p:nvPr/>
        </p:nvSpPr>
        <p:spPr>
          <a:xfrm>
            <a:off x="4892040" y="228600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家长小程序实时查询孩子上下车时间和站点</a:t>
            </a:r>
            <a:endParaRPr lang="en-US" sz="1200" dirty="0"/>
          </a:p>
        </p:txBody>
      </p:sp>
      <p:sp>
        <p:nvSpPr>
          <p:cNvPr id="20" name="Shape 17"/>
          <p:cNvSpPr/>
          <p:nvPr/>
        </p:nvSpPr>
        <p:spPr>
          <a:xfrm>
            <a:off x="457200" y="2926080"/>
            <a:ext cx="8229600" cy="502920"/>
          </a:xfrm>
          <a:prstGeom prst="rect">
            <a:avLst/>
          </a:prstGeom>
          <a:solidFill>
            <a:srgbClr val="F0FDF4"/>
          </a:solidFill>
          <a:ln w="12700">
            <a:solidFill>
              <a:srgbClr val="BBF7D0"/>
            </a:solidFill>
            <a:prstDash val="solid"/>
          </a:ln>
        </p:spPr>
      </p:sp>
      <p:sp>
        <p:nvSpPr>
          <p:cNvPr id="21" name="Text 18"/>
          <p:cNvSpPr/>
          <p:nvPr/>
        </p:nvSpPr>
        <p:spPr>
          <a:xfrm>
            <a:off x="640080" y="2971800"/>
            <a:ext cx="7863840" cy="411480"/>
          </a:xfrm>
          <a:prstGeom prst="rect">
            <a:avLst/>
          </a:prstGeom>
          <a:noFill/>
          <a:ln/>
        </p:spPr>
        <p:txBody>
          <a:bodyPr wrap="square" lIns="0" tIns="0" rIns="0" bIns="0" rtlCol="0" anchor="ctr">
            <a:normAutofit/>
          </a:bodyPr>
          <a:lstStyle/>
          <a:p>
            <a:pPr indent="0" marL="0">
              <a:buNone/>
            </a:pPr>
            <a:r>
              <a:rPr lang="en-US" sz="1300" b="1" dirty="0">
                <a:solidFill>
                  <a:srgbClr val="059669"/>
                </a:solidFill>
                <a:latin typeface="PingFang SC" pitchFamily="34" charset="0"/>
                <a:ea typeface="PingFang SC" pitchFamily="34" charset="-122"/>
                <a:cs typeface="PingFang SC" pitchFamily="34" charset="-120"/>
              </a:rPr>
              <a:t>效果：</a:t>
            </a:r>
            <a:pPr indent="0" marL="0">
              <a:buNone/>
            </a:pPr>
            <a:r>
              <a:rPr lang="en-US" sz="1300" dirty="0">
                <a:solidFill>
                  <a:srgbClr val="475569"/>
                </a:solidFill>
                <a:latin typeface="PingFang SC" pitchFamily="34" charset="0"/>
                <a:ea typeface="PingFang SC" pitchFamily="34" charset="-122"/>
                <a:cs typeface="PingFang SC" pitchFamily="34" charset="-120"/>
              </a:rPr>
              <a:t>点名从人工勾选变成刷脸自动识别，准确率接近100%。家长不用打电话问老师，小程序实时查询。</a:t>
            </a:r>
            <a:endParaRPr lang="en-US" sz="1300" dirty="0"/>
          </a:p>
        </p:txBody>
      </p:sp>
      <p:sp>
        <p:nvSpPr>
          <p:cNvPr id="22" name="Shape 19"/>
          <p:cNvSpPr/>
          <p:nvPr/>
        </p:nvSpPr>
        <p:spPr>
          <a:xfrm>
            <a:off x="0" y="4823460"/>
            <a:ext cx="9144000" cy="320040"/>
          </a:xfrm>
          <a:prstGeom prst="rect">
            <a:avLst/>
          </a:prstGeom>
          <a:solidFill>
            <a:srgbClr val="F1F5F9"/>
          </a:solidFill>
          <a:ln w="6350">
            <a:solidFill>
              <a:srgbClr val="E2E8F0"/>
            </a:solidFill>
            <a:prstDash val="solid"/>
          </a:ln>
        </p:spPr>
      </p:sp>
      <p:sp>
        <p:nvSpPr>
          <p:cNvPr id="23" name="Text 20"/>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校车管理模块</a:t>
            </a:r>
            <a:endParaRPr lang="en-US" sz="1000" dirty="0"/>
          </a:p>
        </p:txBody>
      </p:sp>
      <p:sp>
        <p:nvSpPr>
          <p:cNvPr id="24" name="Text 21"/>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12 / 18</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8FAFC"/>
        </a:solidFill>
      </p:bgPr>
    </p:bg>
    <p:spTree>
      <p:nvGrpSpPr>
        <p:cNvPr id="1" name=""/>
        <p:cNvGrpSpPr/>
        <p:nvPr/>
      </p:nvGrpSpPr>
      <p:grpSpPr>
        <a:xfrm>
          <a:off x="0" y="0"/>
          <a:ext cx="0" cy="0"/>
          <a:chOff x="0" y="0"/>
          <a:chExt cx="0" cy="0"/>
        </a:xfrm>
      </p:grpSpPr>
      <p:sp>
        <p:nvSpPr>
          <p:cNvPr id="3" name="Shape 0"/>
          <p:cNvSpPr/>
          <p:nvPr/>
        </p:nvSpPr>
        <p:spPr>
          <a:xfrm>
            <a:off x="457200" y="320040"/>
            <a:ext cx="1097280" cy="320040"/>
          </a:xfrm>
          <a:prstGeom prst="roundRect">
            <a:avLst>
              <a:gd name="adj" fmla="val 142857"/>
            </a:avLst>
          </a:prstGeom>
          <a:solidFill>
            <a:srgbClr val="DC2626"/>
          </a:solidFill>
          <a:ln/>
        </p:spPr>
      </p:sp>
      <p:sp>
        <p:nvSpPr>
          <p:cNvPr id="4" name="Text 1"/>
          <p:cNvSpPr/>
          <p:nvPr/>
        </p:nvSpPr>
        <p:spPr>
          <a:xfrm>
            <a:off x="457200" y="320040"/>
            <a:ext cx="1097280" cy="320040"/>
          </a:xfrm>
          <a:prstGeom prst="rect">
            <a:avLst/>
          </a:prstGeom>
          <a:noFill/>
          <a:ln/>
        </p:spPr>
        <p:txBody>
          <a:bodyPr wrap="square" lIns="0" tIns="0" rIns="0" bIns="0" rtlCol="0" anchor="ctr">
            <a:normAutofit/>
          </a:bodyPr>
          <a:lstStyle/>
          <a:p>
            <a:pPr algn="ctr" indent="0" marL="0">
              <a:buNone/>
            </a:pPr>
            <a:r>
              <a:rPr lang="en-US" sz="1200" b="1" dirty="0">
                <a:solidFill>
                  <a:srgbClr val="FFFFFF"/>
                </a:solidFill>
                <a:latin typeface="PingFang SC" pitchFamily="34" charset="0"/>
                <a:ea typeface="PingFang SC" pitchFamily="34" charset="-122"/>
                <a:cs typeface="PingFang SC" pitchFamily="34" charset="-120"/>
              </a:rPr>
              <a:t>安全场景</a:t>
            </a:r>
            <a:endParaRPr lang="en-US" sz="1200" dirty="0"/>
          </a:p>
        </p:txBody>
      </p:sp>
      <p:sp>
        <p:nvSpPr>
          <p:cNvPr id="5" name="Text 2"/>
          <p:cNvSpPr/>
          <p:nvPr/>
        </p:nvSpPr>
        <p:spPr>
          <a:xfrm>
            <a:off x="1691640" y="274320"/>
            <a:ext cx="5486400" cy="411480"/>
          </a:xfrm>
          <a:prstGeom prst="rect">
            <a:avLst/>
          </a:prstGeom>
          <a:noFill/>
          <a:ln/>
        </p:spPr>
        <p:txBody>
          <a:bodyPr wrap="square" lIns="0" tIns="0" rIns="0" bIns="0" rtlCol="0" anchor="ctr">
            <a:normAutofit/>
          </a:bodyPr>
          <a:lstStyle/>
          <a:p>
            <a:pPr indent="0" marL="0">
              <a:buNone/>
            </a:pPr>
            <a:r>
              <a:rPr lang="en-US" sz="2400" b="1" spc="150" kern="0" dirty="0">
                <a:solidFill>
                  <a:srgbClr val="1E293B"/>
                </a:solidFill>
                <a:latin typeface="Songti SC" pitchFamily="34" charset="0"/>
                <a:ea typeface="Songti SC" pitchFamily="34" charset="-122"/>
                <a:cs typeface="Songti SC" pitchFamily="34" charset="-120"/>
              </a:rPr>
              <a:t>场景二：安全追溯与临时乘车</a:t>
            </a:r>
            <a:endParaRPr lang="en-US" sz="2400" dirty="0"/>
          </a:p>
        </p:txBody>
      </p:sp>
      <p:sp>
        <p:nvSpPr>
          <p:cNvPr id="6" name="Shape 3"/>
          <p:cNvSpPr/>
          <p:nvPr/>
        </p:nvSpPr>
        <p:spPr>
          <a:xfrm>
            <a:off x="457200" y="1005840"/>
            <a:ext cx="4023360" cy="164592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7" name="Shape 4"/>
          <p:cNvSpPr/>
          <p:nvPr/>
        </p:nvSpPr>
        <p:spPr>
          <a:xfrm>
            <a:off x="457200" y="1005840"/>
            <a:ext cx="36576" cy="1645920"/>
          </a:xfrm>
          <a:prstGeom prst="rect">
            <a:avLst/>
          </a:prstGeom>
          <a:solidFill>
            <a:srgbClr val="DC2626"/>
          </a:solidFill>
          <a:ln/>
        </p:spPr>
      </p:sp>
      <p:sp>
        <p:nvSpPr>
          <p:cNvPr id="8" name="Text 5"/>
          <p:cNvSpPr/>
          <p:nvPr/>
        </p:nvSpPr>
        <p:spPr>
          <a:xfrm>
            <a:off x="685800" y="1143000"/>
            <a:ext cx="3566160" cy="274320"/>
          </a:xfrm>
          <a:prstGeom prst="rect">
            <a:avLst/>
          </a:prstGeom>
          <a:noFill/>
          <a:ln/>
        </p:spPr>
        <p:txBody>
          <a:bodyPr wrap="square" lIns="0" tIns="0" rIns="0" bIns="0" rtlCol="0" anchor="ctr">
            <a:normAutofit/>
          </a:bodyPr>
          <a:lstStyle/>
          <a:p>
            <a:pPr indent="0" marL="0">
              <a:buNone/>
            </a:pPr>
            <a:r>
              <a:rPr lang="en-US" sz="1500" b="1" dirty="0">
                <a:solidFill>
                  <a:srgbClr val="DC2626"/>
                </a:solidFill>
                <a:latin typeface="PingFang SC" pitchFamily="34" charset="0"/>
                <a:ea typeface="PingFang SC" pitchFamily="34" charset="-122"/>
                <a:cs typeface="PingFang SC" pitchFamily="34" charset="-120"/>
              </a:rPr>
              <a:t>以前怎么做</a:t>
            </a:r>
            <a:endParaRPr lang="en-US" sz="1500" dirty="0"/>
          </a:p>
        </p:txBody>
      </p:sp>
      <p:sp>
        <p:nvSpPr>
          <p:cNvPr id="9" name="Text 6"/>
          <p:cNvSpPr/>
          <p:nvPr/>
        </p:nvSpPr>
        <p:spPr>
          <a:xfrm>
            <a:off x="685800" y="146304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学生临时改乘其他路线，口头通知无凭据</a:t>
            </a:r>
            <a:endParaRPr lang="en-US" sz="1200" dirty="0"/>
          </a:p>
        </p:txBody>
      </p:sp>
      <p:sp>
        <p:nvSpPr>
          <p:cNvPr id="10" name="Text 7"/>
          <p:cNvSpPr/>
          <p:nvPr/>
        </p:nvSpPr>
        <p:spPr>
          <a:xfrm>
            <a:off x="685800" y="173736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家长反馈孩子未到家，无从查起</a:t>
            </a:r>
            <a:endParaRPr lang="en-US" sz="1200" dirty="0"/>
          </a:p>
        </p:txBody>
      </p:sp>
      <p:sp>
        <p:nvSpPr>
          <p:cNvPr id="11" name="Text 8"/>
          <p:cNvSpPr/>
          <p:nvPr/>
        </p:nvSpPr>
        <p:spPr>
          <a:xfrm>
            <a:off x="685800" y="201168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要调取监控、问询当事人，耗时数小时</a:t>
            </a:r>
            <a:endParaRPr lang="en-US" sz="1200" dirty="0"/>
          </a:p>
        </p:txBody>
      </p:sp>
      <p:sp>
        <p:nvSpPr>
          <p:cNvPr id="12" name="Text 9"/>
          <p:cNvSpPr/>
          <p:nvPr/>
        </p:nvSpPr>
        <p:spPr>
          <a:xfrm>
            <a:off x="685800" y="228600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临时乘车记录无法追溯</a:t>
            </a:r>
            <a:endParaRPr lang="en-US" sz="1200" dirty="0"/>
          </a:p>
        </p:txBody>
      </p:sp>
      <p:sp>
        <p:nvSpPr>
          <p:cNvPr id="13" name="Shape 10"/>
          <p:cNvSpPr/>
          <p:nvPr/>
        </p:nvSpPr>
        <p:spPr>
          <a:xfrm>
            <a:off x="4663440" y="1005840"/>
            <a:ext cx="4023360" cy="164592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4" name="Shape 11"/>
          <p:cNvSpPr/>
          <p:nvPr/>
        </p:nvSpPr>
        <p:spPr>
          <a:xfrm>
            <a:off x="4663440" y="1005840"/>
            <a:ext cx="36576" cy="1645920"/>
          </a:xfrm>
          <a:prstGeom prst="rect">
            <a:avLst/>
          </a:prstGeom>
          <a:solidFill>
            <a:srgbClr val="059669"/>
          </a:solidFill>
          <a:ln/>
        </p:spPr>
      </p:sp>
      <p:sp>
        <p:nvSpPr>
          <p:cNvPr id="15" name="Text 12"/>
          <p:cNvSpPr/>
          <p:nvPr/>
        </p:nvSpPr>
        <p:spPr>
          <a:xfrm>
            <a:off x="4892040" y="1143000"/>
            <a:ext cx="3566160" cy="274320"/>
          </a:xfrm>
          <a:prstGeom prst="rect">
            <a:avLst/>
          </a:prstGeom>
          <a:noFill/>
          <a:ln/>
        </p:spPr>
        <p:txBody>
          <a:bodyPr wrap="square" lIns="0" tIns="0" rIns="0" bIns="0" rtlCol="0" anchor="ctr">
            <a:normAutofit/>
          </a:bodyPr>
          <a:lstStyle/>
          <a:p>
            <a:pPr indent="0" marL="0">
              <a:buNone/>
            </a:pPr>
            <a:r>
              <a:rPr lang="en-US" sz="1500" b="1" dirty="0">
                <a:solidFill>
                  <a:srgbClr val="059669"/>
                </a:solidFill>
                <a:latin typeface="PingFang SC" pitchFamily="34" charset="0"/>
                <a:ea typeface="PingFang SC" pitchFamily="34" charset="-122"/>
                <a:cs typeface="PingFang SC" pitchFamily="34" charset="-120"/>
              </a:rPr>
              <a:t>现在怎么做</a:t>
            </a:r>
            <a:endParaRPr lang="en-US" sz="1500" dirty="0"/>
          </a:p>
        </p:txBody>
      </p:sp>
      <p:sp>
        <p:nvSpPr>
          <p:cNvPr id="16" name="Text 13"/>
          <p:cNvSpPr/>
          <p:nvPr/>
        </p:nvSpPr>
        <p:spPr>
          <a:xfrm>
            <a:off x="4892040" y="146304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随车老师小程序标记临时乘车</a:t>
            </a:r>
            <a:endParaRPr lang="en-US" sz="1200" dirty="0"/>
          </a:p>
        </p:txBody>
      </p:sp>
      <p:sp>
        <p:nvSpPr>
          <p:cNvPr id="17" name="Text 14"/>
          <p:cNvSpPr/>
          <p:nvPr/>
        </p:nvSpPr>
        <p:spPr>
          <a:xfrm>
            <a:off x="4892040" y="173736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学生刷脸正常生成记录，全程留痕</a:t>
            </a:r>
            <a:endParaRPr lang="en-US" sz="1200" dirty="0"/>
          </a:p>
        </p:txBody>
      </p:sp>
      <p:sp>
        <p:nvSpPr>
          <p:cNvPr id="18" name="Text 15"/>
          <p:cNvSpPr/>
          <p:nvPr/>
        </p:nvSpPr>
        <p:spPr>
          <a:xfrm>
            <a:off x="4892040" y="201168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管理员按学生姓名+日期范围一键导出</a:t>
            </a:r>
            <a:endParaRPr lang="en-US" sz="1200" dirty="0"/>
          </a:p>
        </p:txBody>
      </p:sp>
      <p:sp>
        <p:nvSpPr>
          <p:cNvPr id="19" name="Text 16"/>
          <p:cNvSpPr/>
          <p:nvPr/>
        </p:nvSpPr>
        <p:spPr>
          <a:xfrm>
            <a:off x="4892040" y="228600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秒级定位最后上下车站点与时间</a:t>
            </a:r>
            <a:endParaRPr lang="en-US" sz="1200" dirty="0"/>
          </a:p>
        </p:txBody>
      </p:sp>
      <p:sp>
        <p:nvSpPr>
          <p:cNvPr id="20" name="Shape 17"/>
          <p:cNvSpPr/>
          <p:nvPr/>
        </p:nvSpPr>
        <p:spPr>
          <a:xfrm>
            <a:off x="457200" y="2926080"/>
            <a:ext cx="8229600" cy="502920"/>
          </a:xfrm>
          <a:prstGeom prst="rect">
            <a:avLst/>
          </a:prstGeom>
          <a:solidFill>
            <a:srgbClr val="FFFBEB"/>
          </a:solidFill>
          <a:ln w="12700">
            <a:solidFill>
              <a:srgbClr val="FDE68A"/>
            </a:solidFill>
            <a:prstDash val="solid"/>
          </a:ln>
        </p:spPr>
      </p:sp>
      <p:sp>
        <p:nvSpPr>
          <p:cNvPr id="21" name="Text 18"/>
          <p:cNvSpPr/>
          <p:nvPr/>
        </p:nvSpPr>
        <p:spPr>
          <a:xfrm>
            <a:off x="640080" y="2971800"/>
            <a:ext cx="7863840" cy="411480"/>
          </a:xfrm>
          <a:prstGeom prst="rect">
            <a:avLst/>
          </a:prstGeom>
          <a:noFill/>
          <a:ln/>
        </p:spPr>
        <p:txBody>
          <a:bodyPr wrap="square" lIns="0" tIns="0" rIns="0" bIns="0" rtlCol="0" anchor="ctr">
            <a:normAutofit/>
          </a:bodyPr>
          <a:lstStyle/>
          <a:p>
            <a:pPr indent="0" marL="0">
              <a:buNone/>
            </a:pPr>
            <a:r>
              <a:rPr lang="en-US" sz="1300" b="1" dirty="0">
                <a:solidFill>
                  <a:srgbClr val="DC2626"/>
                </a:solidFill>
                <a:latin typeface="PingFang SC" pitchFamily="34" charset="0"/>
                <a:ea typeface="PingFang SC" pitchFamily="34" charset="-122"/>
                <a:cs typeface="PingFang SC" pitchFamily="34" charset="-120"/>
              </a:rPr>
              <a:t>效果：</a:t>
            </a:r>
            <a:pPr indent="0" marL="0">
              <a:buNone/>
            </a:pPr>
            <a:r>
              <a:rPr lang="en-US" sz="1300" dirty="0">
                <a:solidFill>
                  <a:srgbClr val="475569"/>
                </a:solidFill>
                <a:latin typeface="PingFang SC" pitchFamily="34" charset="0"/>
                <a:ea typeface="PingFang SC" pitchFamily="34" charset="-122"/>
                <a:cs typeface="PingFang SC" pitchFamily="34" charset="-120"/>
              </a:rPr>
              <a:t>安全追溯从数小时缩短到秒级，临时乘车有凭据可查。学生安全有保障，家长更放心。</a:t>
            </a:r>
            <a:endParaRPr lang="en-US" sz="1300" dirty="0"/>
          </a:p>
        </p:txBody>
      </p:sp>
      <p:sp>
        <p:nvSpPr>
          <p:cNvPr id="22" name="Shape 19"/>
          <p:cNvSpPr/>
          <p:nvPr/>
        </p:nvSpPr>
        <p:spPr>
          <a:xfrm>
            <a:off x="0" y="4823460"/>
            <a:ext cx="9144000" cy="320040"/>
          </a:xfrm>
          <a:prstGeom prst="rect">
            <a:avLst/>
          </a:prstGeom>
          <a:solidFill>
            <a:srgbClr val="F1F5F9"/>
          </a:solidFill>
          <a:ln w="6350">
            <a:solidFill>
              <a:srgbClr val="E2E8F0"/>
            </a:solidFill>
            <a:prstDash val="solid"/>
          </a:ln>
        </p:spPr>
      </p:sp>
      <p:sp>
        <p:nvSpPr>
          <p:cNvPr id="23" name="Text 20"/>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校车管理模块</a:t>
            </a:r>
            <a:endParaRPr lang="en-US" sz="1000" dirty="0"/>
          </a:p>
        </p:txBody>
      </p:sp>
      <p:sp>
        <p:nvSpPr>
          <p:cNvPr id="24" name="Text 21"/>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13 / 18</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F1B2D"/>
        </a:solidFill>
      </p:bgPr>
    </p:bg>
    <p:spTree>
      <p:nvGrpSpPr>
        <p:cNvPr id="1" name=""/>
        <p:cNvGrpSpPr/>
        <p:nvPr/>
      </p:nvGrpSpPr>
      <p:grpSpPr>
        <a:xfrm>
          <a:off x="0" y="0"/>
          <a:ext cx="0" cy="0"/>
          <a:chOff x="0" y="0"/>
          <a:chExt cx="0" cy="0"/>
        </a:xfrm>
      </p:grpSpPr>
      <p:sp>
        <p:nvSpPr>
          <p:cNvPr id="3" name="Shape 0"/>
          <p:cNvSpPr/>
          <p:nvPr/>
        </p:nvSpPr>
        <p:spPr>
          <a:xfrm>
            <a:off x="0" y="0"/>
            <a:ext cx="137160" cy="5143500"/>
          </a:xfrm>
          <a:prstGeom prst="rect">
            <a:avLst/>
          </a:prstGeom>
          <a:solidFill>
            <a:srgbClr val="2563EB"/>
          </a:solidFill>
          <a:ln/>
        </p:spPr>
      </p:sp>
      <p:sp>
        <p:nvSpPr>
          <p:cNvPr id="4" name="Text 1"/>
          <p:cNvSpPr/>
          <p:nvPr/>
        </p:nvSpPr>
        <p:spPr>
          <a:xfrm>
            <a:off x="731520" y="1097280"/>
            <a:ext cx="1828800" cy="457200"/>
          </a:xfrm>
          <a:prstGeom prst="rect">
            <a:avLst/>
          </a:prstGeom>
          <a:noFill/>
          <a:ln/>
        </p:spPr>
        <p:txBody>
          <a:bodyPr wrap="square" lIns="0" tIns="0" rIns="0" bIns="0" rtlCol="0" anchor="ctr">
            <a:normAutofit/>
          </a:bodyPr>
          <a:lstStyle/>
          <a:p>
            <a:pPr indent="0" marL="0">
              <a:buNone/>
            </a:pPr>
            <a:r>
              <a:rPr lang="en-US" sz="1600" b="1" spc="200" kern="0" dirty="0">
                <a:solidFill>
                  <a:srgbClr val="2563EB"/>
                </a:solidFill>
                <a:latin typeface="Songti SC" pitchFamily="34" charset="0"/>
                <a:ea typeface="Songti SC" pitchFamily="34" charset="-122"/>
                <a:cs typeface="Songti SC" pitchFamily="34" charset="-120"/>
              </a:rPr>
              <a:t>04</a:t>
            </a:r>
            <a:endParaRPr lang="en-US" sz="1600" dirty="0"/>
          </a:p>
        </p:txBody>
      </p:sp>
      <p:sp>
        <p:nvSpPr>
          <p:cNvPr id="5" name="Text 2"/>
          <p:cNvSpPr/>
          <p:nvPr/>
        </p:nvSpPr>
        <p:spPr>
          <a:xfrm>
            <a:off x="731520" y="1554480"/>
            <a:ext cx="7315200" cy="1097280"/>
          </a:xfrm>
          <a:prstGeom prst="rect">
            <a:avLst/>
          </a:prstGeom>
          <a:noFill/>
          <a:ln/>
        </p:spPr>
        <p:txBody>
          <a:bodyPr wrap="square" lIns="0" tIns="0" rIns="0" bIns="0" rtlCol="0" anchor="ctr">
            <a:normAutofit/>
          </a:bodyPr>
          <a:lstStyle/>
          <a:p>
            <a:pPr indent="0" marL="0">
              <a:buNone/>
            </a:pPr>
            <a:r>
              <a:rPr lang="en-US" sz="4400" b="1" spc="250" kern="0" dirty="0">
                <a:solidFill>
                  <a:srgbClr val="FFFFFF"/>
                </a:solidFill>
                <a:latin typeface="Songti SC" pitchFamily="34" charset="0"/>
                <a:ea typeface="Songti SC" pitchFamily="34" charset="-122"/>
                <a:cs typeface="Songti SC" pitchFamily="34" charset="-120"/>
              </a:rPr>
              <a:t>价值与优势</a:t>
            </a:r>
            <a:endParaRPr lang="en-US" sz="4400" dirty="0"/>
          </a:p>
        </p:txBody>
      </p:sp>
      <p:sp>
        <p:nvSpPr>
          <p:cNvPr id="6" name="Text 3"/>
          <p:cNvSpPr/>
          <p:nvPr/>
        </p:nvSpPr>
        <p:spPr>
          <a:xfrm>
            <a:off x="731520" y="2834640"/>
            <a:ext cx="7315200" cy="457200"/>
          </a:xfrm>
          <a:prstGeom prst="rect">
            <a:avLst/>
          </a:prstGeom>
          <a:noFill/>
          <a:ln/>
        </p:spPr>
        <p:txBody>
          <a:bodyPr wrap="square" lIns="0" tIns="0" rIns="0" bIns="0" rtlCol="0" anchor="ctr">
            <a:normAutofit/>
          </a:bodyPr>
          <a:lstStyle/>
          <a:p>
            <a:pPr indent="0" marL="0">
              <a:buNone/>
            </a:pPr>
            <a:r>
              <a:rPr lang="en-US" sz="1600" dirty="0">
                <a:solidFill>
                  <a:srgbClr val="94A3B8"/>
                </a:solidFill>
                <a:latin typeface="PingFang SC" pitchFamily="34" charset="0"/>
                <a:ea typeface="PingFang SC" pitchFamily="34" charset="-122"/>
                <a:cs typeface="PingFang SC" pitchFamily="34" charset="-120"/>
              </a:rPr>
              <a:t>Before/After 对比与核心价值</a:t>
            </a:r>
            <a:endParaRPr lang="en-US" sz="1600" dirty="0"/>
          </a:p>
        </p:txBody>
      </p:sp>
      <p:sp>
        <p:nvSpPr>
          <p:cNvPr id="7" name="Shape 4"/>
          <p:cNvSpPr/>
          <p:nvPr/>
        </p:nvSpPr>
        <p:spPr>
          <a:xfrm>
            <a:off x="0" y="4823460"/>
            <a:ext cx="9144000" cy="320040"/>
          </a:xfrm>
          <a:prstGeom prst="rect">
            <a:avLst/>
          </a:prstGeom>
          <a:solidFill>
            <a:srgbClr val="F1F5F9"/>
          </a:solidFill>
          <a:ln w="6350">
            <a:solidFill>
              <a:srgbClr val="E2E8F0"/>
            </a:solidFill>
            <a:prstDash val="solid"/>
          </a:ln>
        </p:spPr>
      </p:sp>
      <p:sp>
        <p:nvSpPr>
          <p:cNvPr id="8" name="Text 5"/>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校车管理模块</a:t>
            </a:r>
            <a:endParaRPr lang="en-US" sz="1000" dirty="0"/>
          </a:p>
        </p:txBody>
      </p:sp>
      <p:sp>
        <p:nvSpPr>
          <p:cNvPr id="9" name="Text 6"/>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14 / 18</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8FAFC"/>
        </a:solidFill>
      </p:bgPr>
    </p:bg>
    <p:spTree>
      <p:nvGrpSpPr>
        <p:cNvPr id="1" name=""/>
        <p:cNvGrpSpPr/>
        <p:nvPr/>
      </p:nvGrpSpPr>
      <p:grpSpPr>
        <a:xfrm>
          <a:off x="0" y="0"/>
          <a:ext cx="0" cy="0"/>
          <a:chOff x="0" y="0"/>
          <a:chExt cx="0" cy="0"/>
        </a:xfrm>
      </p:grpSpPr>
      <p:sp>
        <p:nvSpPr>
          <p:cNvPr id="3" name="Text 0"/>
          <p:cNvSpPr/>
          <p:nvPr/>
        </p:nvSpPr>
        <p:spPr>
          <a:xfrm>
            <a:off x="457200" y="320040"/>
            <a:ext cx="8229600" cy="502920"/>
          </a:xfrm>
          <a:prstGeom prst="rect">
            <a:avLst/>
          </a:prstGeom>
          <a:noFill/>
          <a:ln/>
        </p:spPr>
        <p:txBody>
          <a:bodyPr wrap="square" lIns="0" tIns="0" rIns="0" bIns="0" rtlCol="0" anchor="ctr">
            <a:normAutofit/>
          </a:bodyPr>
          <a:lstStyle/>
          <a:p>
            <a:pPr indent="0" marL="0">
              <a:buNone/>
            </a:pPr>
            <a:r>
              <a:rPr lang="en-US" sz="2600" b="1" spc="150" kern="0" dirty="0">
                <a:solidFill>
                  <a:srgbClr val="1E293B"/>
                </a:solidFill>
                <a:latin typeface="Songti SC" pitchFamily="34" charset="0"/>
                <a:ea typeface="Songti SC" pitchFamily="34" charset="-122"/>
                <a:cs typeface="Songti SC" pitchFamily="34" charset="-120"/>
              </a:rPr>
              <a:t>Before / After 对比</a:t>
            </a:r>
            <a:endParaRPr lang="en-US" sz="2600" dirty="0"/>
          </a:p>
        </p:txBody>
      </p:sp>
      <p:sp>
        <p:nvSpPr>
          <p:cNvPr id="4" name="Text 1"/>
          <p:cNvSpPr/>
          <p:nvPr/>
        </p:nvSpPr>
        <p:spPr>
          <a:xfrm>
            <a:off x="457200" y="841248"/>
            <a:ext cx="8229600" cy="320040"/>
          </a:xfrm>
          <a:prstGeom prst="rect">
            <a:avLst/>
          </a:prstGeom>
          <a:noFill/>
          <a:ln/>
        </p:spPr>
        <p:txBody>
          <a:bodyPr wrap="square" lIns="0" tIns="0" rIns="0" bIns="0" rtlCol="0" anchor="ctr">
            <a:normAutofit/>
          </a:bodyPr>
          <a:lstStyle/>
          <a:p>
            <a:pPr indent="0" marL="0">
              <a:buNone/>
            </a:pPr>
            <a:r>
              <a:rPr lang="en-US" sz="1400" dirty="0">
                <a:solidFill>
                  <a:srgbClr val="475569"/>
                </a:solidFill>
                <a:latin typeface="PingFang SC" pitchFamily="34" charset="0"/>
                <a:ea typeface="PingFang SC" pitchFamily="34" charset="-122"/>
                <a:cs typeface="PingFang SC" pitchFamily="34" charset="-120"/>
              </a:rPr>
              <a:t>装了这套系统，哪些事情变好了</a:t>
            </a:r>
            <a:endParaRPr lang="en-US" sz="14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457200" y="1463040"/>
          <a:ext cx="8229600" cy="914400"/>
        </p:xfrm>
        <a:graphic>
          <a:graphicData uri="http://schemas.openxmlformats.org/drawingml/2006/table">
            <a:tbl>
              <a:tblPr/>
              <a:tblGrid>
                <a:gridCol w="1371600"/>
                <a:gridCol w="3383280"/>
                <a:gridCol w="3474720"/>
              </a:tblGrid>
              <a:tr h="533400">
                <a:tc>
                  <a:txBody>
                    <a:bodyPr/>
                    <a:lstStyle/>
                    <a:p>
                      <a:pPr algn="l" indent="0" marL="0">
                        <a:buNone/>
                      </a:pPr>
                      <a:r>
                        <a:rPr lang="en-US" sz="1400" b="1" dirty="0">
                          <a:solidFill>
                            <a:srgbClr val="1E293B"/>
                          </a:solidFill>
                          <a:latin typeface="PingFang SC" pitchFamily="34" charset="0"/>
                          <a:ea typeface="PingFang SC" pitchFamily="34" charset="-122"/>
                          <a:cs typeface="PingFang SC" pitchFamily="34" charset="-120"/>
                        </a:rPr>
                        <a:t>环节</a:t>
                      </a:r>
                      <a:endParaRPr lang="en-US" sz="1400" dirty="0">
                        <a:latin typeface="PingFang SC" charset="0"/>
                        <a:ea typeface="PingFang SC" charset="0"/>
                        <a:cs typeface="PingFang SC" charset="0"/>
                      </a:endParaRPr>
                    </a:p>
                  </a:txBody>
                  <a:tcPr marL="127000" marR="127000" marT="76200" marB="7620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1F5F9"/>
                    </a:solidFill>
                  </a:tcPr>
                </a:tc>
                <a:tc>
                  <a:txBody>
                    <a:bodyPr/>
                    <a:lstStyle/>
                    <a:p>
                      <a:pPr algn="l" indent="0" marL="0">
                        <a:buNone/>
                      </a:pPr>
                      <a:r>
                        <a:rPr lang="en-US" sz="1400" b="1" dirty="0">
                          <a:solidFill>
                            <a:srgbClr val="1E293B"/>
                          </a:solidFill>
                          <a:latin typeface="PingFang SC" pitchFamily="34" charset="0"/>
                          <a:ea typeface="PingFang SC" pitchFamily="34" charset="-122"/>
                          <a:cs typeface="PingFang SC" pitchFamily="34" charset="-120"/>
                        </a:rPr>
                        <a:t>以前</a:t>
                      </a:r>
                      <a:endParaRPr lang="en-US" sz="1400" dirty="0">
                        <a:latin typeface="PingFang SC" charset="0"/>
                        <a:ea typeface="PingFang SC" charset="0"/>
                        <a:cs typeface="PingFang SC" charset="0"/>
                      </a:endParaRPr>
                    </a:p>
                  </a:txBody>
                  <a:tcPr marL="127000" marR="127000" marT="76200" marB="7620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1F5F9"/>
                    </a:solidFill>
                  </a:tcPr>
                </a:tc>
                <a:tc>
                  <a:txBody>
                    <a:bodyPr/>
                    <a:lstStyle/>
                    <a:p>
                      <a:pPr algn="l" indent="0" marL="0">
                        <a:buNone/>
                      </a:pPr>
                      <a:r>
                        <a:rPr lang="en-US" sz="1400" b="1" dirty="0">
                          <a:solidFill>
                            <a:srgbClr val="1E293B"/>
                          </a:solidFill>
                          <a:latin typeface="PingFang SC" pitchFamily="34" charset="0"/>
                          <a:ea typeface="PingFang SC" pitchFamily="34" charset="-122"/>
                          <a:cs typeface="PingFang SC" pitchFamily="34" charset="-120"/>
                        </a:rPr>
                        <a:t>现在</a:t>
                      </a:r>
                      <a:endParaRPr lang="en-US" sz="1400" dirty="0">
                        <a:latin typeface="PingFang SC" charset="0"/>
                        <a:ea typeface="PingFang SC" charset="0"/>
                        <a:cs typeface="PingFang SC" charset="0"/>
                      </a:endParaRPr>
                    </a:p>
                  </a:txBody>
                  <a:tcPr marL="127000" marR="127000" marT="76200" marB="7620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1F5F9"/>
                    </a:solidFill>
                  </a:tcPr>
                </a:tc>
              </a:tr>
              <a:tr h="533400">
                <a:tc>
                  <a:txBody>
                    <a:bodyPr/>
                    <a:lstStyle/>
                    <a:p>
                      <a:pPr indent="0" marL="0">
                        <a:buNone/>
                      </a:pPr>
                      <a:r>
                        <a:rPr lang="en-US" sz="1400" b="1" dirty="0">
                          <a:solidFill>
                            <a:srgbClr val="94A3B8"/>
                          </a:solidFill>
                          <a:latin typeface="PingFang SC" pitchFamily="34" charset="0"/>
                          <a:ea typeface="PingFang SC" pitchFamily="34" charset="-122"/>
                          <a:cs typeface="PingFang SC" pitchFamily="34" charset="-120"/>
                        </a:rPr>
                        <a:t>点名方式</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400" dirty="0">
                          <a:solidFill>
                            <a:srgbClr val="94A3B8"/>
                          </a:solidFill>
                          <a:latin typeface="PingFang SC" pitchFamily="34" charset="0"/>
                          <a:ea typeface="PingFang SC" pitchFamily="34" charset="-122"/>
                          <a:cs typeface="PingFang SC" pitchFamily="34" charset="-120"/>
                        </a:rPr>
                        <a:t>纸质名单人工勾选，易漏错</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刷脸自动识别，5分钟防重，准确率近100%</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r>
              <a:tr h="533400">
                <a:tc>
                  <a:txBody>
                    <a:bodyPr/>
                    <a:lstStyle/>
                    <a:p>
                      <a:pPr indent="0" marL="0">
                        <a:buNone/>
                      </a:pPr>
                      <a:r>
                        <a:rPr lang="en-US" sz="1400" b="1" dirty="0">
                          <a:solidFill>
                            <a:srgbClr val="94A3B8"/>
                          </a:solidFill>
                          <a:latin typeface="PingFang SC" pitchFamily="34" charset="0"/>
                          <a:ea typeface="PingFang SC" pitchFamily="34" charset="-122"/>
                          <a:cs typeface="PingFang SC" pitchFamily="34" charset="-120"/>
                        </a:rPr>
                        <a:t>家长知晓</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400" dirty="0">
                          <a:solidFill>
                            <a:srgbClr val="94A3B8"/>
                          </a:solidFill>
                          <a:latin typeface="PingFang SC" pitchFamily="34" charset="0"/>
                          <a:ea typeface="PingFang SC" pitchFamily="34" charset="-122"/>
                          <a:cs typeface="PingFang SC" pitchFamily="34" charset="-120"/>
                        </a:rPr>
                        <a:t>电话/微信群问老师，信息滞后</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上下车站点+时间自动入库，小程序实时查询</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r>
              <a:tr h="533400">
                <a:tc>
                  <a:txBody>
                    <a:bodyPr/>
                    <a:lstStyle/>
                    <a:p>
                      <a:pPr indent="0" marL="0">
                        <a:buNone/>
                      </a:pPr>
                      <a:r>
                        <a:rPr lang="en-US" sz="1400" b="1" dirty="0">
                          <a:solidFill>
                            <a:srgbClr val="94A3B8"/>
                          </a:solidFill>
                          <a:latin typeface="PingFang SC" pitchFamily="34" charset="0"/>
                          <a:ea typeface="PingFang SC" pitchFamily="34" charset="-122"/>
                          <a:cs typeface="PingFang SC" pitchFamily="34" charset="-120"/>
                        </a:rPr>
                        <a:t>路线调整</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400" dirty="0">
                          <a:solidFill>
                            <a:srgbClr val="94A3B8"/>
                          </a:solidFill>
                          <a:latin typeface="PingFang SC" pitchFamily="34" charset="0"/>
                          <a:ea typeface="PingFang SC" pitchFamily="34" charset="-122"/>
                          <a:cs typeface="PingFang SC" pitchFamily="34" charset="-120"/>
                        </a:rPr>
                        <a:t>重新印发纸质名单通知</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后台拖拽改站点，关联实时同步生效</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r>
              <a:tr h="533400">
                <a:tc>
                  <a:txBody>
                    <a:bodyPr/>
                    <a:lstStyle/>
                    <a:p>
                      <a:pPr indent="0" marL="0">
                        <a:buNone/>
                      </a:pPr>
                      <a:r>
                        <a:rPr lang="en-US" sz="1400" b="1" dirty="0">
                          <a:solidFill>
                            <a:srgbClr val="94A3B8"/>
                          </a:solidFill>
                          <a:latin typeface="PingFang SC" pitchFamily="34" charset="0"/>
                          <a:ea typeface="PingFang SC" pitchFamily="34" charset="-122"/>
                          <a:cs typeface="PingFang SC" pitchFamily="34" charset="-120"/>
                        </a:rPr>
                        <a:t>临时乘车</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400" dirty="0">
                          <a:solidFill>
                            <a:srgbClr val="94A3B8"/>
                          </a:solidFill>
                          <a:latin typeface="PingFang SC" pitchFamily="34" charset="0"/>
                          <a:ea typeface="PingFang SC" pitchFamily="34" charset="-122"/>
                          <a:cs typeface="PingFang SC" pitchFamily="34" charset="-120"/>
                        </a:rPr>
                        <a:t>口头通知无凭据，难追溯</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小程序标记临时乘车，记录全程留痕</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r>
              <a:tr h="533400">
                <a:tc>
                  <a:txBody>
                    <a:bodyPr/>
                    <a:lstStyle/>
                    <a:p>
                      <a:pPr indent="0" marL="0">
                        <a:buNone/>
                      </a:pPr>
                      <a:r>
                        <a:rPr lang="en-US" sz="1400" b="1" dirty="0">
                          <a:solidFill>
                            <a:srgbClr val="94A3B8"/>
                          </a:solidFill>
                          <a:latin typeface="PingFang SC" pitchFamily="34" charset="0"/>
                          <a:ea typeface="PingFang SC" pitchFamily="34" charset="-122"/>
                          <a:cs typeface="PingFang SC" pitchFamily="34" charset="-120"/>
                        </a:rPr>
                        <a:t>事故追溯</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400" dirty="0">
                          <a:solidFill>
                            <a:srgbClr val="94A3B8"/>
                          </a:solidFill>
                          <a:latin typeface="PingFang SC" pitchFamily="34" charset="0"/>
                          <a:ea typeface="PingFang SC" pitchFamily="34" charset="-122"/>
                          <a:cs typeface="PingFang SC" pitchFamily="34" charset="-120"/>
                        </a:rPr>
                        <a:t>调监控问当事人，耗时数小时</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按班级/路线/日期一键导出，秒级定位</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r>
            </a:tbl>
          </a:graphicData>
        </a:graphic>
      </p:graphicFrame>
      <p:sp>
        <p:nvSpPr>
          <p:cNvPr id="6" name="Shape 2"/>
          <p:cNvSpPr/>
          <p:nvPr/>
        </p:nvSpPr>
        <p:spPr>
          <a:xfrm>
            <a:off x="0" y="4823460"/>
            <a:ext cx="9144000" cy="320040"/>
          </a:xfrm>
          <a:prstGeom prst="rect">
            <a:avLst/>
          </a:prstGeom>
          <a:solidFill>
            <a:srgbClr val="F1F5F9"/>
          </a:solidFill>
          <a:ln w="6350">
            <a:solidFill>
              <a:srgbClr val="E2E8F0"/>
            </a:solidFill>
            <a:prstDash val="solid"/>
          </a:ln>
        </p:spPr>
      </p:sp>
      <p:sp>
        <p:nvSpPr>
          <p:cNvPr id="7" name="Text 3"/>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校车管理模块</a:t>
            </a:r>
            <a:endParaRPr lang="en-US" sz="1000" dirty="0"/>
          </a:p>
        </p:txBody>
      </p:sp>
      <p:sp>
        <p:nvSpPr>
          <p:cNvPr id="8" name="Text 4"/>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15 / 18</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8FAFC"/>
        </a:solidFill>
      </p:bgPr>
    </p:bg>
    <p:spTree>
      <p:nvGrpSpPr>
        <p:cNvPr id="1" name=""/>
        <p:cNvGrpSpPr/>
        <p:nvPr/>
      </p:nvGrpSpPr>
      <p:grpSpPr>
        <a:xfrm>
          <a:off x="0" y="0"/>
          <a:ext cx="0" cy="0"/>
          <a:chOff x="0" y="0"/>
          <a:chExt cx="0" cy="0"/>
        </a:xfrm>
      </p:grpSpPr>
      <p:sp>
        <p:nvSpPr>
          <p:cNvPr id="3" name="Text 0"/>
          <p:cNvSpPr/>
          <p:nvPr/>
        </p:nvSpPr>
        <p:spPr>
          <a:xfrm>
            <a:off x="457200" y="320040"/>
            <a:ext cx="8229600" cy="502920"/>
          </a:xfrm>
          <a:prstGeom prst="rect">
            <a:avLst/>
          </a:prstGeom>
          <a:noFill/>
          <a:ln/>
        </p:spPr>
        <p:txBody>
          <a:bodyPr wrap="square" lIns="0" tIns="0" rIns="0" bIns="0" rtlCol="0" anchor="ctr">
            <a:normAutofit/>
          </a:bodyPr>
          <a:lstStyle/>
          <a:p>
            <a:pPr indent="0" marL="0">
              <a:buNone/>
            </a:pPr>
            <a:r>
              <a:rPr lang="en-US" sz="2600" b="1" spc="150" kern="0" dirty="0">
                <a:solidFill>
                  <a:srgbClr val="1E293B"/>
                </a:solidFill>
                <a:latin typeface="Songti SC" pitchFamily="34" charset="0"/>
                <a:ea typeface="Songti SC" pitchFamily="34" charset="-122"/>
                <a:cs typeface="Songti SC" pitchFamily="34" charset="-120"/>
              </a:rPr>
              <a:t>3个核心价值</a:t>
            </a:r>
            <a:endParaRPr lang="en-US" sz="2600" dirty="0"/>
          </a:p>
        </p:txBody>
      </p:sp>
      <p:sp>
        <p:nvSpPr>
          <p:cNvPr id="4" name="Text 1"/>
          <p:cNvSpPr/>
          <p:nvPr/>
        </p:nvSpPr>
        <p:spPr>
          <a:xfrm>
            <a:off x="457200" y="841248"/>
            <a:ext cx="8229600" cy="320040"/>
          </a:xfrm>
          <a:prstGeom prst="rect">
            <a:avLst/>
          </a:prstGeom>
          <a:noFill/>
          <a:ln/>
        </p:spPr>
        <p:txBody>
          <a:bodyPr wrap="square" lIns="0" tIns="0" rIns="0" bIns="0" rtlCol="0" anchor="ctr">
            <a:normAutofit/>
          </a:bodyPr>
          <a:lstStyle/>
          <a:p>
            <a:pPr indent="0" marL="0">
              <a:buNone/>
            </a:pPr>
            <a:r>
              <a:rPr lang="en-US" sz="1400" dirty="0">
                <a:solidFill>
                  <a:srgbClr val="475569"/>
                </a:solidFill>
                <a:latin typeface="PingFang SC" pitchFamily="34" charset="0"/>
                <a:ea typeface="PingFang SC" pitchFamily="34" charset="-122"/>
                <a:cs typeface="PingFang SC" pitchFamily="34" charset="-120"/>
              </a:rPr>
              <a:t>装了这套系统，带来什么改善</a:t>
            </a:r>
            <a:endParaRPr lang="en-US" sz="1400" dirty="0"/>
          </a:p>
        </p:txBody>
      </p:sp>
      <p:sp>
        <p:nvSpPr>
          <p:cNvPr id="5" name="Shape 2"/>
          <p:cNvSpPr/>
          <p:nvPr/>
        </p:nvSpPr>
        <p:spPr>
          <a:xfrm>
            <a:off x="365760" y="1371600"/>
            <a:ext cx="2651760" cy="292608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6" name="Shape 3"/>
          <p:cNvSpPr/>
          <p:nvPr/>
        </p:nvSpPr>
        <p:spPr>
          <a:xfrm>
            <a:off x="365760" y="1371600"/>
            <a:ext cx="2651760" cy="36576"/>
          </a:xfrm>
          <a:prstGeom prst="rect">
            <a:avLst/>
          </a:prstGeom>
          <a:solidFill>
            <a:srgbClr val="059669"/>
          </a:solidFill>
          <a:ln/>
        </p:spPr>
      </p:sp>
      <p:sp>
        <p:nvSpPr>
          <p:cNvPr id="7" name="Text 4"/>
          <p:cNvSpPr/>
          <p:nvPr/>
        </p:nvSpPr>
        <p:spPr>
          <a:xfrm>
            <a:off x="594360" y="1600200"/>
            <a:ext cx="2194560" cy="274320"/>
          </a:xfrm>
          <a:prstGeom prst="rect">
            <a:avLst/>
          </a:prstGeom>
          <a:noFill/>
          <a:ln/>
        </p:spPr>
        <p:txBody>
          <a:bodyPr wrap="square" lIns="0" tIns="0" rIns="0" bIns="0" rtlCol="0" anchor="ctr">
            <a:normAutofit/>
          </a:bodyPr>
          <a:lstStyle/>
          <a:p>
            <a:pPr indent="0" marL="0">
              <a:buNone/>
            </a:pPr>
            <a:r>
              <a:rPr lang="en-US" sz="1400" b="1" dirty="0">
                <a:solidFill>
                  <a:srgbClr val="059669"/>
                </a:solidFill>
                <a:latin typeface="PingFang SC" pitchFamily="34" charset="0"/>
                <a:ea typeface="PingFang SC" pitchFamily="34" charset="-122"/>
                <a:cs typeface="PingFang SC" pitchFamily="34" charset="-120"/>
              </a:rPr>
              <a:t>安全</a:t>
            </a:r>
            <a:endParaRPr lang="en-US" sz="1400" dirty="0"/>
          </a:p>
        </p:txBody>
      </p:sp>
      <p:sp>
        <p:nvSpPr>
          <p:cNvPr id="8" name="Text 5"/>
          <p:cNvSpPr/>
          <p:nvPr/>
        </p:nvSpPr>
        <p:spPr>
          <a:xfrm>
            <a:off x="594360" y="1920240"/>
            <a:ext cx="2194560" cy="457200"/>
          </a:xfrm>
          <a:prstGeom prst="rect">
            <a:avLst/>
          </a:prstGeom>
          <a:noFill/>
          <a:ln/>
        </p:spPr>
        <p:txBody>
          <a:bodyPr wrap="square" lIns="0" tIns="0" rIns="0" bIns="0" rtlCol="0" anchor="ctr">
            <a:normAutofit/>
          </a:bodyPr>
          <a:lstStyle/>
          <a:p>
            <a:pPr indent="0" marL="0">
              <a:buNone/>
            </a:pPr>
            <a:r>
              <a:rPr lang="en-US" sz="1700" b="1" dirty="0">
                <a:solidFill>
                  <a:srgbClr val="1E293B"/>
                </a:solidFill>
                <a:latin typeface="PingFang SC" pitchFamily="34" charset="0"/>
                <a:ea typeface="PingFang SC" pitchFamily="34" charset="-122"/>
                <a:cs typeface="PingFang SC" pitchFamily="34" charset="-120"/>
              </a:rPr>
              <a:t>全程可追溯</a:t>
            </a:r>
            <a:endParaRPr lang="en-US" sz="1700" dirty="0"/>
          </a:p>
        </p:txBody>
      </p:sp>
      <p:sp>
        <p:nvSpPr>
          <p:cNvPr id="9" name="Text 6"/>
          <p:cNvSpPr/>
          <p:nvPr/>
        </p:nvSpPr>
        <p:spPr>
          <a:xfrm>
            <a:off x="594360" y="2468880"/>
            <a:ext cx="2194560" cy="1645920"/>
          </a:xfrm>
          <a:prstGeom prst="rect">
            <a:avLst/>
          </a:prstGeom>
          <a:noFill/>
          <a:ln/>
        </p:spPr>
        <p:txBody>
          <a:bodyPr wrap="square" lIns="0" tIns="0" rIns="0" bIns="0" rtlCol="0" anchor="t">
            <a:normAutofit/>
          </a:bodyPr>
          <a:lstStyle/>
          <a:p>
            <a:pPr indent="0" marL="0">
              <a:lnSpc>
                <a:spcPct val="160000"/>
              </a:lnSpc>
              <a:buNone/>
            </a:pPr>
            <a:r>
              <a:rPr lang="en-US" sz="1300" dirty="0">
                <a:solidFill>
                  <a:srgbClr val="475569"/>
                </a:solidFill>
                <a:latin typeface="PingFang SC" pitchFamily="34" charset="0"/>
                <a:ea typeface="PingFang SC" pitchFamily="34" charset="-122"/>
                <a:cs typeface="PingFang SC" pitchFamily="34" charset="-120"/>
              </a:rPr>
              <a:t>每次刷脸生成上下车记录（站点+时间），全程留痕。安全事件秒级定位最后上下车站点，不用调监控问当事人。</a:t>
            </a:r>
            <a:endParaRPr lang="en-US" sz="1300" dirty="0"/>
          </a:p>
        </p:txBody>
      </p:sp>
      <p:sp>
        <p:nvSpPr>
          <p:cNvPr id="10" name="Shape 7"/>
          <p:cNvSpPr/>
          <p:nvPr/>
        </p:nvSpPr>
        <p:spPr>
          <a:xfrm>
            <a:off x="3246120" y="1371600"/>
            <a:ext cx="2651760" cy="292608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1" name="Shape 8"/>
          <p:cNvSpPr/>
          <p:nvPr/>
        </p:nvSpPr>
        <p:spPr>
          <a:xfrm>
            <a:off x="3246120" y="1371600"/>
            <a:ext cx="2651760" cy="36576"/>
          </a:xfrm>
          <a:prstGeom prst="rect">
            <a:avLst/>
          </a:prstGeom>
          <a:solidFill>
            <a:srgbClr val="059669"/>
          </a:solidFill>
          <a:ln/>
        </p:spPr>
      </p:sp>
      <p:sp>
        <p:nvSpPr>
          <p:cNvPr id="12" name="Text 9"/>
          <p:cNvSpPr/>
          <p:nvPr/>
        </p:nvSpPr>
        <p:spPr>
          <a:xfrm>
            <a:off x="3474720" y="1600200"/>
            <a:ext cx="2194560" cy="274320"/>
          </a:xfrm>
          <a:prstGeom prst="rect">
            <a:avLst/>
          </a:prstGeom>
          <a:noFill/>
          <a:ln/>
        </p:spPr>
        <p:txBody>
          <a:bodyPr wrap="square" lIns="0" tIns="0" rIns="0" bIns="0" rtlCol="0" anchor="ctr">
            <a:normAutofit/>
          </a:bodyPr>
          <a:lstStyle/>
          <a:p>
            <a:pPr indent="0" marL="0">
              <a:buNone/>
            </a:pPr>
            <a:r>
              <a:rPr lang="en-US" sz="1400" b="1" dirty="0">
                <a:solidFill>
                  <a:srgbClr val="059669"/>
                </a:solidFill>
                <a:latin typeface="PingFang SC" pitchFamily="34" charset="0"/>
                <a:ea typeface="PingFang SC" pitchFamily="34" charset="-122"/>
                <a:cs typeface="PingFang SC" pitchFamily="34" charset="-120"/>
              </a:rPr>
              <a:t>透明</a:t>
            </a:r>
            <a:endParaRPr lang="en-US" sz="1400" dirty="0"/>
          </a:p>
        </p:txBody>
      </p:sp>
      <p:sp>
        <p:nvSpPr>
          <p:cNvPr id="13" name="Text 10"/>
          <p:cNvSpPr/>
          <p:nvPr/>
        </p:nvSpPr>
        <p:spPr>
          <a:xfrm>
            <a:off x="3474720" y="1920240"/>
            <a:ext cx="2194560" cy="457200"/>
          </a:xfrm>
          <a:prstGeom prst="rect">
            <a:avLst/>
          </a:prstGeom>
          <a:noFill/>
          <a:ln/>
        </p:spPr>
        <p:txBody>
          <a:bodyPr wrap="square" lIns="0" tIns="0" rIns="0" bIns="0" rtlCol="0" anchor="ctr">
            <a:normAutofit/>
          </a:bodyPr>
          <a:lstStyle/>
          <a:p>
            <a:pPr indent="0" marL="0">
              <a:buNone/>
            </a:pPr>
            <a:r>
              <a:rPr lang="en-US" sz="1700" b="1" dirty="0">
                <a:solidFill>
                  <a:srgbClr val="1E293B"/>
                </a:solidFill>
                <a:latin typeface="PingFang SC" pitchFamily="34" charset="0"/>
                <a:ea typeface="PingFang SC" pitchFamily="34" charset="-122"/>
                <a:cs typeface="PingFang SC" pitchFamily="34" charset="-120"/>
              </a:rPr>
              <a:t>家长实时知晓</a:t>
            </a:r>
            <a:endParaRPr lang="en-US" sz="1700" dirty="0"/>
          </a:p>
        </p:txBody>
      </p:sp>
      <p:sp>
        <p:nvSpPr>
          <p:cNvPr id="14" name="Text 11"/>
          <p:cNvSpPr/>
          <p:nvPr/>
        </p:nvSpPr>
        <p:spPr>
          <a:xfrm>
            <a:off x="3474720" y="2468880"/>
            <a:ext cx="2194560" cy="1645920"/>
          </a:xfrm>
          <a:prstGeom prst="rect">
            <a:avLst/>
          </a:prstGeom>
          <a:noFill/>
          <a:ln/>
        </p:spPr>
        <p:txBody>
          <a:bodyPr wrap="square" lIns="0" tIns="0" rIns="0" bIns="0" rtlCol="0" anchor="t">
            <a:normAutofit/>
          </a:bodyPr>
          <a:lstStyle/>
          <a:p>
            <a:pPr indent="0" marL="0">
              <a:lnSpc>
                <a:spcPct val="160000"/>
              </a:lnSpc>
              <a:buNone/>
            </a:pPr>
            <a:r>
              <a:rPr lang="en-US" sz="1300" dirty="0">
                <a:solidFill>
                  <a:srgbClr val="475569"/>
                </a:solidFill>
                <a:latin typeface="PingFang SC" pitchFamily="34" charset="0"/>
                <a:ea typeface="PingFang SC" pitchFamily="34" charset="-122"/>
                <a:cs typeface="PingFang SC" pitchFamily="34" charset="-120"/>
              </a:rPr>
              <a:t>上下车站点和时间自动入库，家长小程序实时查询。不用打电话问老师，减少焦虑和打扰。</a:t>
            </a:r>
            <a:endParaRPr lang="en-US" sz="1300" dirty="0"/>
          </a:p>
        </p:txBody>
      </p:sp>
      <p:sp>
        <p:nvSpPr>
          <p:cNvPr id="15" name="Shape 12"/>
          <p:cNvSpPr/>
          <p:nvPr/>
        </p:nvSpPr>
        <p:spPr>
          <a:xfrm>
            <a:off x="6126480" y="1371600"/>
            <a:ext cx="2651760" cy="292608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6" name="Shape 13"/>
          <p:cNvSpPr/>
          <p:nvPr/>
        </p:nvSpPr>
        <p:spPr>
          <a:xfrm>
            <a:off x="6126480" y="1371600"/>
            <a:ext cx="2651760" cy="36576"/>
          </a:xfrm>
          <a:prstGeom prst="rect">
            <a:avLst/>
          </a:prstGeom>
          <a:solidFill>
            <a:srgbClr val="059669"/>
          </a:solidFill>
          <a:ln/>
        </p:spPr>
      </p:sp>
      <p:sp>
        <p:nvSpPr>
          <p:cNvPr id="17" name="Text 14"/>
          <p:cNvSpPr/>
          <p:nvPr/>
        </p:nvSpPr>
        <p:spPr>
          <a:xfrm>
            <a:off x="6355080" y="1600200"/>
            <a:ext cx="2194560" cy="274320"/>
          </a:xfrm>
          <a:prstGeom prst="rect">
            <a:avLst/>
          </a:prstGeom>
          <a:noFill/>
          <a:ln/>
        </p:spPr>
        <p:txBody>
          <a:bodyPr wrap="square" lIns="0" tIns="0" rIns="0" bIns="0" rtlCol="0" anchor="ctr">
            <a:normAutofit/>
          </a:bodyPr>
          <a:lstStyle/>
          <a:p>
            <a:pPr indent="0" marL="0">
              <a:buNone/>
            </a:pPr>
            <a:r>
              <a:rPr lang="en-US" sz="1400" b="1" dirty="0">
                <a:solidFill>
                  <a:srgbClr val="059669"/>
                </a:solidFill>
                <a:latin typeface="PingFang SC" pitchFamily="34" charset="0"/>
                <a:ea typeface="PingFang SC" pitchFamily="34" charset="-122"/>
                <a:cs typeface="PingFang SC" pitchFamily="34" charset="-120"/>
              </a:rPr>
              <a:t>效率</a:t>
            </a:r>
            <a:endParaRPr lang="en-US" sz="1400" dirty="0"/>
          </a:p>
        </p:txBody>
      </p:sp>
      <p:sp>
        <p:nvSpPr>
          <p:cNvPr id="18" name="Text 15"/>
          <p:cNvSpPr/>
          <p:nvPr/>
        </p:nvSpPr>
        <p:spPr>
          <a:xfrm>
            <a:off x="6355080" y="1920240"/>
            <a:ext cx="2194560" cy="457200"/>
          </a:xfrm>
          <a:prstGeom prst="rect">
            <a:avLst/>
          </a:prstGeom>
          <a:noFill/>
          <a:ln/>
        </p:spPr>
        <p:txBody>
          <a:bodyPr wrap="square" lIns="0" tIns="0" rIns="0" bIns="0" rtlCol="0" anchor="ctr">
            <a:normAutofit/>
          </a:bodyPr>
          <a:lstStyle/>
          <a:p>
            <a:pPr indent="0" marL="0">
              <a:buNone/>
            </a:pPr>
            <a:r>
              <a:rPr lang="en-US" sz="1700" b="1" dirty="0">
                <a:solidFill>
                  <a:srgbClr val="1E293B"/>
                </a:solidFill>
                <a:latin typeface="PingFang SC" pitchFamily="34" charset="0"/>
                <a:ea typeface="PingFang SC" pitchFamily="34" charset="-122"/>
                <a:cs typeface="PingFang SC" pitchFamily="34" charset="-120"/>
              </a:rPr>
              <a:t>点名自动化</a:t>
            </a:r>
            <a:endParaRPr lang="en-US" sz="1700" dirty="0"/>
          </a:p>
        </p:txBody>
      </p:sp>
      <p:sp>
        <p:nvSpPr>
          <p:cNvPr id="19" name="Text 16"/>
          <p:cNvSpPr/>
          <p:nvPr/>
        </p:nvSpPr>
        <p:spPr>
          <a:xfrm>
            <a:off x="6355080" y="2468880"/>
            <a:ext cx="2194560" cy="1645920"/>
          </a:xfrm>
          <a:prstGeom prst="rect">
            <a:avLst/>
          </a:prstGeom>
          <a:noFill/>
          <a:ln/>
        </p:spPr>
        <p:txBody>
          <a:bodyPr wrap="square" lIns="0" tIns="0" rIns="0" bIns="0" rtlCol="0" anchor="t">
            <a:normAutofit/>
          </a:bodyPr>
          <a:lstStyle/>
          <a:p>
            <a:pPr indent="0" marL="0">
              <a:lnSpc>
                <a:spcPct val="160000"/>
              </a:lnSpc>
              <a:buNone/>
            </a:pPr>
            <a:r>
              <a:rPr lang="en-US" sz="1300" dirty="0">
                <a:solidFill>
                  <a:srgbClr val="475569"/>
                </a:solidFill>
                <a:latin typeface="PingFang SC" pitchFamily="34" charset="0"/>
                <a:ea typeface="PingFang SC" pitchFamily="34" charset="-122"/>
                <a:cs typeface="PingFang SC" pitchFamily="34" charset="-120"/>
              </a:rPr>
              <a:t>刷脸自动识别，5分钟防重、3小时自动重置。随车老师不用人工勾选，准确率接近100%。</a:t>
            </a:r>
            <a:endParaRPr lang="en-US" sz="1300" dirty="0"/>
          </a:p>
        </p:txBody>
      </p:sp>
      <p:sp>
        <p:nvSpPr>
          <p:cNvPr id="20" name="Shape 17"/>
          <p:cNvSpPr/>
          <p:nvPr/>
        </p:nvSpPr>
        <p:spPr>
          <a:xfrm>
            <a:off x="0" y="4823460"/>
            <a:ext cx="9144000" cy="320040"/>
          </a:xfrm>
          <a:prstGeom prst="rect">
            <a:avLst/>
          </a:prstGeom>
          <a:solidFill>
            <a:srgbClr val="F1F5F9"/>
          </a:solidFill>
          <a:ln w="6350">
            <a:solidFill>
              <a:srgbClr val="E2E8F0"/>
            </a:solidFill>
            <a:prstDash val="solid"/>
          </a:ln>
        </p:spPr>
      </p:sp>
      <p:sp>
        <p:nvSpPr>
          <p:cNvPr id="21" name="Text 18"/>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校车管理模块</a:t>
            </a:r>
            <a:endParaRPr lang="en-US" sz="1000" dirty="0"/>
          </a:p>
        </p:txBody>
      </p:sp>
      <p:sp>
        <p:nvSpPr>
          <p:cNvPr id="22" name="Text 19"/>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16 / 18</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8FAFC"/>
        </a:solidFill>
      </p:bgPr>
    </p:bg>
    <p:spTree>
      <p:nvGrpSpPr>
        <p:cNvPr id="1" name=""/>
        <p:cNvGrpSpPr/>
        <p:nvPr/>
      </p:nvGrpSpPr>
      <p:grpSpPr>
        <a:xfrm>
          <a:off x="0" y="0"/>
          <a:ext cx="0" cy="0"/>
          <a:chOff x="0" y="0"/>
          <a:chExt cx="0" cy="0"/>
        </a:xfrm>
      </p:grpSpPr>
      <p:sp>
        <p:nvSpPr>
          <p:cNvPr id="3" name="Text 0"/>
          <p:cNvSpPr/>
          <p:nvPr/>
        </p:nvSpPr>
        <p:spPr>
          <a:xfrm>
            <a:off x="457200" y="320040"/>
            <a:ext cx="8229600" cy="502920"/>
          </a:xfrm>
          <a:prstGeom prst="rect">
            <a:avLst/>
          </a:prstGeom>
          <a:noFill/>
          <a:ln/>
        </p:spPr>
        <p:txBody>
          <a:bodyPr wrap="square" lIns="0" tIns="0" rIns="0" bIns="0" rtlCol="0" anchor="ctr">
            <a:normAutofit/>
          </a:bodyPr>
          <a:lstStyle/>
          <a:p>
            <a:pPr indent="0" marL="0">
              <a:buNone/>
            </a:pPr>
            <a:r>
              <a:rPr lang="en-US" sz="2600" b="1" spc="150" kern="0" dirty="0">
                <a:solidFill>
                  <a:srgbClr val="1E293B"/>
                </a:solidFill>
                <a:latin typeface="Songti SC" pitchFamily="34" charset="0"/>
                <a:ea typeface="Songti SC" pitchFamily="34" charset="-122"/>
                <a:cs typeface="Songti SC" pitchFamily="34" charset="-120"/>
              </a:rPr>
              <a:t>总结</a:t>
            </a:r>
            <a:endParaRPr lang="en-US" sz="2600" dirty="0"/>
          </a:p>
        </p:txBody>
      </p:sp>
      <p:sp>
        <p:nvSpPr>
          <p:cNvPr id="4" name="Shape 1"/>
          <p:cNvSpPr/>
          <p:nvPr/>
        </p:nvSpPr>
        <p:spPr>
          <a:xfrm>
            <a:off x="1143000" y="1437894"/>
            <a:ext cx="6858000" cy="658368"/>
          </a:xfrm>
          <a:prstGeom prst="roundRect">
            <a:avLst>
              <a:gd name="adj" fmla="val 11111"/>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5" name="Shape 2"/>
          <p:cNvSpPr/>
          <p:nvPr/>
        </p:nvSpPr>
        <p:spPr>
          <a:xfrm>
            <a:off x="1325880" y="1584198"/>
            <a:ext cx="365760" cy="365760"/>
          </a:xfrm>
          <a:prstGeom prst="roundRect">
            <a:avLst>
              <a:gd name="adj" fmla="val 125000"/>
            </a:avLst>
          </a:prstGeom>
          <a:solidFill>
            <a:srgbClr val="2563EB"/>
          </a:solidFill>
          <a:ln/>
        </p:spPr>
      </p:sp>
      <p:sp>
        <p:nvSpPr>
          <p:cNvPr id="6" name="Text 3"/>
          <p:cNvSpPr/>
          <p:nvPr/>
        </p:nvSpPr>
        <p:spPr>
          <a:xfrm>
            <a:off x="1325880" y="1584198"/>
            <a:ext cx="365760" cy="365760"/>
          </a:xfrm>
          <a:prstGeom prst="rect">
            <a:avLst/>
          </a:prstGeom>
          <a:noFill/>
          <a:ln/>
        </p:spPr>
        <p:txBody>
          <a:bodyPr wrap="square" lIns="0" tIns="0" rIns="0" bIns="0" rtlCol="0" anchor="ctr">
            <a:normAutofit/>
          </a:bodyPr>
          <a:lstStyle/>
          <a:p>
            <a:pPr algn="ctr" indent="0" marL="0">
              <a:buNone/>
            </a:pPr>
            <a:r>
              <a:rPr lang="en-US" sz="1500" b="1" dirty="0">
                <a:solidFill>
                  <a:srgbClr val="FFFFFF"/>
                </a:solidFill>
                <a:latin typeface="Songti SC" pitchFamily="34" charset="0"/>
                <a:ea typeface="Songti SC" pitchFamily="34" charset="-122"/>
                <a:cs typeface="Songti SC" pitchFamily="34" charset="-120"/>
              </a:rPr>
              <a:t>一</a:t>
            </a:r>
            <a:endParaRPr lang="en-US" sz="1500" dirty="0"/>
          </a:p>
        </p:txBody>
      </p:sp>
      <p:sp>
        <p:nvSpPr>
          <p:cNvPr id="7" name="Text 4"/>
          <p:cNvSpPr/>
          <p:nvPr/>
        </p:nvSpPr>
        <p:spPr>
          <a:xfrm>
            <a:off x="1828800" y="1437894"/>
            <a:ext cx="5989320" cy="658368"/>
          </a:xfrm>
          <a:prstGeom prst="rect">
            <a:avLst/>
          </a:prstGeom>
          <a:noFill/>
          <a:ln/>
        </p:spPr>
        <p:txBody>
          <a:bodyPr wrap="square" lIns="0" tIns="0" rIns="0" bIns="0" rtlCol="0" anchor="ctr">
            <a:normAutofit/>
          </a:bodyPr>
          <a:lstStyle/>
          <a:p>
            <a:pPr indent="0" marL="0">
              <a:lnSpc>
                <a:spcPct val="130000"/>
              </a:lnSpc>
              <a:buNone/>
            </a:pPr>
            <a:r>
              <a:rPr lang="en-US" sz="1300" dirty="0">
                <a:solidFill>
                  <a:srgbClr val="475569"/>
                </a:solidFill>
                <a:latin typeface="PingFang SC" pitchFamily="34" charset="0"/>
                <a:ea typeface="PingFang SC" pitchFamily="34" charset="-122"/>
                <a:cs typeface="PingFang SC" pitchFamily="34" charset="-120"/>
              </a:rPr>
              <a:t>路线管理解决「路线调整成本高」——上下学独立配置，拖拽排序，乘员批量导入</a:t>
            </a:r>
            <a:endParaRPr lang="en-US" sz="1300" dirty="0"/>
          </a:p>
        </p:txBody>
      </p:sp>
      <p:sp>
        <p:nvSpPr>
          <p:cNvPr id="8" name="Shape 5"/>
          <p:cNvSpPr/>
          <p:nvPr/>
        </p:nvSpPr>
        <p:spPr>
          <a:xfrm>
            <a:off x="1143000" y="2324862"/>
            <a:ext cx="6858000" cy="658368"/>
          </a:xfrm>
          <a:prstGeom prst="roundRect">
            <a:avLst>
              <a:gd name="adj" fmla="val 11111"/>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9" name="Shape 6"/>
          <p:cNvSpPr/>
          <p:nvPr/>
        </p:nvSpPr>
        <p:spPr>
          <a:xfrm>
            <a:off x="1325880" y="2471166"/>
            <a:ext cx="365760" cy="365760"/>
          </a:xfrm>
          <a:prstGeom prst="roundRect">
            <a:avLst>
              <a:gd name="adj" fmla="val 125000"/>
            </a:avLst>
          </a:prstGeom>
          <a:solidFill>
            <a:srgbClr val="2563EB"/>
          </a:solidFill>
          <a:ln/>
        </p:spPr>
      </p:sp>
      <p:sp>
        <p:nvSpPr>
          <p:cNvPr id="10" name="Text 7"/>
          <p:cNvSpPr/>
          <p:nvPr/>
        </p:nvSpPr>
        <p:spPr>
          <a:xfrm>
            <a:off x="1325880" y="2471166"/>
            <a:ext cx="365760" cy="365760"/>
          </a:xfrm>
          <a:prstGeom prst="rect">
            <a:avLst/>
          </a:prstGeom>
          <a:noFill/>
          <a:ln/>
        </p:spPr>
        <p:txBody>
          <a:bodyPr wrap="square" lIns="0" tIns="0" rIns="0" bIns="0" rtlCol="0" anchor="ctr">
            <a:normAutofit/>
          </a:bodyPr>
          <a:lstStyle/>
          <a:p>
            <a:pPr algn="ctr" indent="0" marL="0">
              <a:buNone/>
            </a:pPr>
            <a:r>
              <a:rPr lang="en-US" sz="1500" b="1" dirty="0">
                <a:solidFill>
                  <a:srgbClr val="FFFFFF"/>
                </a:solidFill>
                <a:latin typeface="Songti SC" pitchFamily="34" charset="0"/>
                <a:ea typeface="Songti SC" pitchFamily="34" charset="-122"/>
                <a:cs typeface="Songti SC" pitchFamily="34" charset="-120"/>
              </a:rPr>
              <a:t>二</a:t>
            </a:r>
            <a:endParaRPr lang="en-US" sz="1500" dirty="0"/>
          </a:p>
        </p:txBody>
      </p:sp>
      <p:sp>
        <p:nvSpPr>
          <p:cNvPr id="11" name="Text 8"/>
          <p:cNvSpPr/>
          <p:nvPr/>
        </p:nvSpPr>
        <p:spPr>
          <a:xfrm>
            <a:off x="1828800" y="2324862"/>
            <a:ext cx="5989320" cy="658368"/>
          </a:xfrm>
          <a:prstGeom prst="rect">
            <a:avLst/>
          </a:prstGeom>
          <a:noFill/>
          <a:ln/>
        </p:spPr>
        <p:txBody>
          <a:bodyPr wrap="square" lIns="0" tIns="0" rIns="0" bIns="0" rtlCol="0" anchor="ctr">
            <a:normAutofit/>
          </a:bodyPr>
          <a:lstStyle/>
          <a:p>
            <a:pPr indent="0" marL="0">
              <a:lnSpc>
                <a:spcPct val="130000"/>
              </a:lnSpc>
              <a:buNone/>
            </a:pPr>
            <a:r>
              <a:rPr lang="en-US" sz="1300" dirty="0">
                <a:solidFill>
                  <a:srgbClr val="475569"/>
                </a:solidFill>
                <a:latin typeface="PingFang SC" pitchFamily="34" charset="0"/>
                <a:ea typeface="PingFang SC" pitchFamily="34" charset="-122"/>
                <a:cs typeface="PingFang SC" pitchFamily="34" charset="-120"/>
              </a:rPr>
              <a:t>站点管理解决「站点信息分散」——GPS定位+二维码+到站时间记录</a:t>
            </a:r>
            <a:endParaRPr lang="en-US" sz="1300" dirty="0"/>
          </a:p>
        </p:txBody>
      </p:sp>
      <p:sp>
        <p:nvSpPr>
          <p:cNvPr id="12" name="Shape 9"/>
          <p:cNvSpPr/>
          <p:nvPr/>
        </p:nvSpPr>
        <p:spPr>
          <a:xfrm>
            <a:off x="1143000" y="3211830"/>
            <a:ext cx="6858000" cy="658368"/>
          </a:xfrm>
          <a:prstGeom prst="roundRect">
            <a:avLst>
              <a:gd name="adj" fmla="val 11111"/>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3" name="Shape 10"/>
          <p:cNvSpPr/>
          <p:nvPr/>
        </p:nvSpPr>
        <p:spPr>
          <a:xfrm>
            <a:off x="1325880" y="3358134"/>
            <a:ext cx="365760" cy="365760"/>
          </a:xfrm>
          <a:prstGeom prst="roundRect">
            <a:avLst>
              <a:gd name="adj" fmla="val 125000"/>
            </a:avLst>
          </a:prstGeom>
          <a:solidFill>
            <a:srgbClr val="2563EB"/>
          </a:solidFill>
          <a:ln/>
        </p:spPr>
      </p:sp>
      <p:sp>
        <p:nvSpPr>
          <p:cNvPr id="14" name="Text 11"/>
          <p:cNvSpPr/>
          <p:nvPr/>
        </p:nvSpPr>
        <p:spPr>
          <a:xfrm>
            <a:off x="1325880" y="3358134"/>
            <a:ext cx="365760" cy="365760"/>
          </a:xfrm>
          <a:prstGeom prst="rect">
            <a:avLst/>
          </a:prstGeom>
          <a:noFill/>
          <a:ln/>
        </p:spPr>
        <p:txBody>
          <a:bodyPr wrap="square" lIns="0" tIns="0" rIns="0" bIns="0" rtlCol="0" anchor="ctr">
            <a:normAutofit/>
          </a:bodyPr>
          <a:lstStyle/>
          <a:p>
            <a:pPr algn="ctr" indent="0" marL="0">
              <a:buNone/>
            </a:pPr>
            <a:r>
              <a:rPr lang="en-US" sz="1500" b="1" dirty="0">
                <a:solidFill>
                  <a:srgbClr val="FFFFFF"/>
                </a:solidFill>
                <a:latin typeface="Songti SC" pitchFamily="34" charset="0"/>
                <a:ea typeface="Songti SC" pitchFamily="34" charset="-122"/>
                <a:cs typeface="Songti SC" pitchFamily="34" charset="-120"/>
              </a:rPr>
              <a:t>三</a:t>
            </a:r>
            <a:endParaRPr lang="en-US" sz="1500" dirty="0"/>
          </a:p>
        </p:txBody>
      </p:sp>
      <p:sp>
        <p:nvSpPr>
          <p:cNvPr id="15" name="Text 12"/>
          <p:cNvSpPr/>
          <p:nvPr/>
        </p:nvSpPr>
        <p:spPr>
          <a:xfrm>
            <a:off x="1828800" y="3211830"/>
            <a:ext cx="5989320" cy="658368"/>
          </a:xfrm>
          <a:prstGeom prst="rect">
            <a:avLst/>
          </a:prstGeom>
          <a:noFill/>
          <a:ln/>
        </p:spPr>
        <p:txBody>
          <a:bodyPr wrap="square" lIns="0" tIns="0" rIns="0" bIns="0" rtlCol="0" anchor="ctr">
            <a:normAutofit/>
          </a:bodyPr>
          <a:lstStyle/>
          <a:p>
            <a:pPr indent="0" marL="0">
              <a:lnSpc>
                <a:spcPct val="130000"/>
              </a:lnSpc>
              <a:buNone/>
            </a:pPr>
            <a:r>
              <a:rPr lang="en-US" sz="1300" dirty="0">
                <a:solidFill>
                  <a:srgbClr val="475569"/>
                </a:solidFill>
                <a:latin typeface="PingFang SC" pitchFamily="34" charset="0"/>
                <a:ea typeface="PingFang SC" pitchFamily="34" charset="-122"/>
                <a:cs typeface="PingFang SC" pitchFamily="34" charset="-120"/>
              </a:rPr>
              <a:t>接送记录解决「人工点名易漏错」——刷脸自动识别，全程留痕可导出</a:t>
            </a:r>
            <a:endParaRPr lang="en-US" sz="1300" dirty="0"/>
          </a:p>
        </p:txBody>
      </p:sp>
      <p:sp>
        <p:nvSpPr>
          <p:cNvPr id="16" name="Shape 13"/>
          <p:cNvSpPr/>
          <p:nvPr/>
        </p:nvSpPr>
        <p:spPr>
          <a:xfrm>
            <a:off x="1143000" y="4098798"/>
            <a:ext cx="6858000" cy="658368"/>
          </a:xfrm>
          <a:prstGeom prst="roundRect">
            <a:avLst>
              <a:gd name="adj" fmla="val 11111"/>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7" name="Shape 14"/>
          <p:cNvSpPr/>
          <p:nvPr/>
        </p:nvSpPr>
        <p:spPr>
          <a:xfrm>
            <a:off x="1325880" y="4245102"/>
            <a:ext cx="365760" cy="365760"/>
          </a:xfrm>
          <a:prstGeom prst="roundRect">
            <a:avLst>
              <a:gd name="adj" fmla="val 125000"/>
            </a:avLst>
          </a:prstGeom>
          <a:solidFill>
            <a:srgbClr val="2563EB"/>
          </a:solidFill>
          <a:ln/>
        </p:spPr>
      </p:sp>
      <p:sp>
        <p:nvSpPr>
          <p:cNvPr id="18" name="Text 15"/>
          <p:cNvSpPr/>
          <p:nvPr/>
        </p:nvSpPr>
        <p:spPr>
          <a:xfrm>
            <a:off x="1325880" y="4245102"/>
            <a:ext cx="365760" cy="365760"/>
          </a:xfrm>
          <a:prstGeom prst="rect">
            <a:avLst/>
          </a:prstGeom>
          <a:noFill/>
          <a:ln/>
        </p:spPr>
        <p:txBody>
          <a:bodyPr wrap="square" lIns="0" tIns="0" rIns="0" bIns="0" rtlCol="0" anchor="ctr">
            <a:normAutofit/>
          </a:bodyPr>
          <a:lstStyle/>
          <a:p>
            <a:pPr algn="ctr" indent="0" marL="0">
              <a:buNone/>
            </a:pPr>
            <a:r>
              <a:rPr lang="en-US" sz="1500" b="1" dirty="0">
                <a:solidFill>
                  <a:srgbClr val="FFFFFF"/>
                </a:solidFill>
                <a:latin typeface="Songti SC" pitchFamily="34" charset="0"/>
                <a:ea typeface="Songti SC" pitchFamily="34" charset="-122"/>
                <a:cs typeface="Songti SC" pitchFamily="34" charset="-120"/>
              </a:rPr>
              <a:t>四</a:t>
            </a:r>
            <a:endParaRPr lang="en-US" sz="1500" dirty="0"/>
          </a:p>
        </p:txBody>
      </p:sp>
      <p:sp>
        <p:nvSpPr>
          <p:cNvPr id="19" name="Text 16"/>
          <p:cNvSpPr/>
          <p:nvPr/>
        </p:nvSpPr>
        <p:spPr>
          <a:xfrm>
            <a:off x="1828800" y="4098798"/>
            <a:ext cx="5989320" cy="658368"/>
          </a:xfrm>
          <a:prstGeom prst="rect">
            <a:avLst/>
          </a:prstGeom>
          <a:noFill/>
          <a:ln/>
        </p:spPr>
        <p:txBody>
          <a:bodyPr wrap="square" lIns="0" tIns="0" rIns="0" bIns="0" rtlCol="0" anchor="ctr">
            <a:normAutofit/>
          </a:bodyPr>
          <a:lstStyle/>
          <a:p>
            <a:pPr indent="0" marL="0">
              <a:lnSpc>
                <a:spcPct val="130000"/>
              </a:lnSpc>
              <a:buNone/>
            </a:pPr>
            <a:r>
              <a:rPr lang="en-US" sz="1300" dirty="0">
                <a:solidFill>
                  <a:srgbClr val="475569"/>
                </a:solidFill>
                <a:latin typeface="PingFang SC" pitchFamily="34" charset="0"/>
                <a:ea typeface="PingFang SC" pitchFamily="34" charset="-122"/>
                <a:cs typeface="PingFang SC" pitchFamily="34" charset="-120"/>
              </a:rPr>
              <a:t>设备配置解决「设备功能单一、临时乘车无记录」——门禁复用+三种模式+临时乘车标记</a:t>
            </a:r>
            <a:endParaRPr lang="en-US" sz="1300" dirty="0"/>
          </a:p>
        </p:txBody>
      </p:sp>
      <p:sp>
        <p:nvSpPr>
          <p:cNvPr id="20" name="Shape 17"/>
          <p:cNvSpPr/>
          <p:nvPr/>
        </p:nvSpPr>
        <p:spPr>
          <a:xfrm>
            <a:off x="0" y="4823460"/>
            <a:ext cx="9144000" cy="320040"/>
          </a:xfrm>
          <a:prstGeom prst="rect">
            <a:avLst/>
          </a:prstGeom>
          <a:solidFill>
            <a:srgbClr val="F1F5F9"/>
          </a:solidFill>
          <a:ln w="6350">
            <a:solidFill>
              <a:srgbClr val="E2E8F0"/>
            </a:solidFill>
            <a:prstDash val="solid"/>
          </a:ln>
        </p:spPr>
      </p:sp>
      <p:sp>
        <p:nvSpPr>
          <p:cNvPr id="21" name="Text 18"/>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校车管理模块</a:t>
            </a:r>
            <a:endParaRPr lang="en-US" sz="1000" dirty="0"/>
          </a:p>
        </p:txBody>
      </p:sp>
      <p:sp>
        <p:nvSpPr>
          <p:cNvPr id="22" name="Text 19"/>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17 / 18</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F1B2D"/>
        </a:solidFill>
      </p:bgPr>
    </p:bg>
    <p:spTree>
      <p:nvGrpSpPr>
        <p:cNvPr id="1" name=""/>
        <p:cNvGrpSpPr/>
        <p:nvPr/>
      </p:nvGrpSpPr>
      <p:grpSpPr>
        <a:xfrm>
          <a:off x="0" y="0"/>
          <a:ext cx="0" cy="0"/>
          <a:chOff x="0" y="0"/>
          <a:chExt cx="0" cy="0"/>
        </a:xfrm>
      </p:grpSpPr>
      <p:pic>
        <p:nvPicPr>
          <p:cNvPr id="3" name="Image 0" descr="/Users/xixue/Library/CloudStorage/SynologyDrive-myspace/客户端项目/总务管理模块PPT/images/bg-closing_2560x1440.jpg">    </p:cNvPr>
          <p:cNvPicPr>
            <a:picLocks noChangeAspect="1"/>
          </p:cNvPicPr>
          <p:nvPr/>
        </p:nvPicPr>
        <p:blipFill>
          <a:blip r:embed="rId1"/>
          <a:srcRect l="0" r="0" t="0" b="0"/>
          <a:stretch/>
        </p:blipFill>
        <p:spPr>
          <a:xfrm>
            <a:off x="0" y="0"/>
            <a:ext cx="9144000" cy="5143500"/>
          </a:xfrm>
          <a:prstGeom prst="rect">
            <a:avLst/>
          </a:prstGeom>
        </p:spPr>
      </p:pic>
      <p:sp>
        <p:nvSpPr>
          <p:cNvPr id="4" name="Shape 0"/>
          <p:cNvSpPr/>
          <p:nvPr/>
        </p:nvSpPr>
        <p:spPr>
          <a:xfrm>
            <a:off x="0" y="0"/>
            <a:ext cx="9144000" cy="5143500"/>
          </a:xfrm>
          <a:prstGeom prst="rect">
            <a:avLst/>
          </a:prstGeom>
          <a:solidFill>
            <a:srgbClr val="0F1B2D">
              <a:alpha val="55000"/>
            </a:srgbClr>
          </a:solidFill>
          <a:ln/>
        </p:spPr>
      </p:sp>
      <p:sp>
        <p:nvSpPr>
          <p:cNvPr id="5" name="Text 1"/>
          <p:cNvSpPr/>
          <p:nvPr/>
        </p:nvSpPr>
        <p:spPr>
          <a:xfrm>
            <a:off x="0" y="1371600"/>
            <a:ext cx="9144000" cy="1097280"/>
          </a:xfrm>
          <a:prstGeom prst="rect">
            <a:avLst/>
          </a:prstGeom>
          <a:noFill/>
          <a:ln/>
        </p:spPr>
        <p:txBody>
          <a:bodyPr wrap="square" lIns="0" tIns="0" rIns="0" bIns="0" rtlCol="0" anchor="ctr">
            <a:normAutofit/>
          </a:bodyPr>
          <a:lstStyle/>
          <a:p>
            <a:pPr algn="ctr" indent="0" marL="0">
              <a:buNone/>
            </a:pPr>
            <a:r>
              <a:rPr lang="en-US" sz="6400" b="1" spc="500" kern="0" dirty="0">
                <a:solidFill>
                  <a:srgbClr val="FFFFFF"/>
                </a:solidFill>
                <a:latin typeface="Songti SC" pitchFamily="34" charset="0"/>
                <a:ea typeface="Songti SC" pitchFamily="34" charset="-122"/>
                <a:cs typeface="Songti SC" pitchFamily="34" charset="-120"/>
              </a:rPr>
              <a:t>谢谢</a:t>
            </a:r>
            <a:endParaRPr lang="en-US" sz="6400" dirty="0"/>
          </a:p>
        </p:txBody>
      </p:sp>
      <p:sp>
        <p:nvSpPr>
          <p:cNvPr id="6" name="Text 2"/>
          <p:cNvSpPr/>
          <p:nvPr/>
        </p:nvSpPr>
        <p:spPr>
          <a:xfrm>
            <a:off x="0" y="2560320"/>
            <a:ext cx="9144000" cy="457200"/>
          </a:xfrm>
          <a:prstGeom prst="rect">
            <a:avLst/>
          </a:prstGeom>
          <a:noFill/>
          <a:ln/>
        </p:spPr>
        <p:txBody>
          <a:bodyPr wrap="square" lIns="0" tIns="0" rIns="0" bIns="0" rtlCol="0" anchor="ctr">
            <a:normAutofit/>
          </a:bodyPr>
          <a:lstStyle/>
          <a:p>
            <a:pPr algn="ctr" indent="0" marL="0">
              <a:buNone/>
            </a:pPr>
            <a:r>
              <a:rPr lang="en-US" sz="1800" dirty="0">
                <a:solidFill>
                  <a:srgbClr val="CBD5E1"/>
                </a:solidFill>
                <a:latin typeface="PingFang SC" pitchFamily="34" charset="0"/>
                <a:ea typeface="PingFang SC" pitchFamily="34" charset="-122"/>
                <a:cs typeface="PingFang SC" pitchFamily="34" charset="-120"/>
              </a:rPr>
              <a:t>欢迎提问和交流</a:t>
            </a:r>
            <a:endParaRPr lang="en-US" sz="1800" dirty="0"/>
          </a:p>
        </p:txBody>
      </p:sp>
      <p:sp>
        <p:nvSpPr>
          <p:cNvPr id="7" name="Text 3"/>
          <p:cNvSpPr/>
          <p:nvPr/>
        </p:nvSpPr>
        <p:spPr>
          <a:xfrm>
            <a:off x="0" y="4114800"/>
            <a:ext cx="9144000" cy="274320"/>
          </a:xfrm>
          <a:prstGeom prst="rect">
            <a:avLst/>
          </a:prstGeom>
          <a:noFill/>
          <a:ln/>
        </p:spPr>
        <p:txBody>
          <a:bodyPr wrap="square" lIns="0" tIns="0" rIns="0" bIns="0" rtlCol="0" anchor="ctr">
            <a:normAutofit/>
          </a:bodyPr>
          <a:lstStyle/>
          <a:p>
            <a:pPr algn="ctr" indent="0" marL="0">
              <a:buNone/>
            </a:pPr>
            <a:r>
              <a:rPr lang="en-US" sz="1200" dirty="0">
                <a:solidFill>
                  <a:srgbClr val="CBD5E1"/>
                </a:solidFill>
                <a:latin typeface="PingFang SC" pitchFamily="34" charset="0"/>
                <a:ea typeface="PingFang SC" pitchFamily="34" charset="-122"/>
                <a:cs typeface="PingFang SC" pitchFamily="34" charset="-120"/>
              </a:rPr>
              <a:t>师易智慧校园 · 校车管理模块  |  2026年7月</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校车管理模块功能介绍</dc:title>
  <dc:subject>PptxGenJS Presentation</dc:subject>
  <dc:creator>师易智慧校园</dc:creator>
  <cp:lastModifiedBy>师易智慧校园</cp:lastModifiedBy>
  <cp:revision>1</cp:revision>
  <dcterms:created xsi:type="dcterms:W3CDTF">2026-07-21T07:03:58Z</dcterms:created>
  <dcterms:modified xsi:type="dcterms:W3CDTF">2026-07-21T07:03:58Z</dcterms:modified>
</cp:coreProperties>
</file>