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各位领导好，今天介绍留言管理模块。这个模块解决的核心问题是：家校之间怎么沟通才规范、消息怎么留存、联系人范围怎么管控。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分四个部分：先说问题，再讲功能模块，然后走场景，最后说价值。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传统模式有哪些问题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三个问题：渠道碎片化、隐私泄露、记录无法留存。直接影响家校沟通质量和教师工作体验。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即时留言、通讯录、留言列表、规则配置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四个核心功能覆盖了家校沟通从消息发送到记录管理到范围控制的全流程。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即时留言是核心功能。重点强调类微信界面和多媒消息支持。配图建议：聊天界面截图。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通讯录解决联系人查找问题。配图建议：通讯录页面截图。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留言列表解决记录留存问题。配图建议：留言列表页面截图。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规则配置解决沟通范围管控问题。配图建议：规则配置表单页面截图。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两个真实场景走一遍流程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日常沟通场景。配图建议：聊天界面截图。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管理审计场景。配图建议：留言列表筛选页面截图。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Before/After 对比与核心价值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5个环节逐一对比，每个都有实质性改善。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3个价值：规范、留存、体验。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总结4点，每个功能对应解决一个具体问题。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感谢，欢迎提问。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over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60000"/>
            </a:srgbClr>
          </a:solidFill>
          <a:ln/>
        </p:spPr>
      </p:sp>
      <p:sp>
        <p:nvSpPr>
          <p:cNvPr id="5" name="Text 1"/>
          <p:cNvSpPr/>
          <p:nvPr/>
        </p:nvSpPr>
        <p:spPr>
          <a:xfrm>
            <a:off x="731520" y="914400"/>
            <a:ext cx="4572000" cy="365760"/>
          </a:xfrm>
          <a:prstGeom prst="rect">
            <a:avLst/>
          </a:prstGeom>
          <a:noFill/>
          <a:ln/>
        </p:spPr>
        <p:txBody>
          <a:bodyPr wrap="square" lIns="0" tIns="0" rIns="0" bIns="0" rtlCol="0" anchor="ctr">
            <a:normAutofit/>
          </a:bodyPr>
          <a:lstStyle/>
          <a:p>
            <a:pPr indent="0" marL="0">
              <a:buNone/>
            </a:pPr>
            <a:r>
              <a:rPr lang="en-US" sz="1600" dirty="0">
                <a:solidFill>
                  <a:srgbClr val="93C5FD"/>
                </a:solidFill>
                <a:latin typeface="PingFang SC" pitchFamily="34" charset="0"/>
                <a:ea typeface="PingFang SC" pitchFamily="34" charset="-122"/>
                <a:cs typeface="PingFang SC" pitchFamily="34" charset="-120"/>
              </a:rPr>
              <a:t>师易智慧校园</a:t>
            </a:r>
            <a:endParaRPr lang="en-US" sz="1600" dirty="0"/>
          </a:p>
        </p:txBody>
      </p:sp>
      <p:sp>
        <p:nvSpPr>
          <p:cNvPr id="6" name="Text 2"/>
          <p:cNvSpPr/>
          <p:nvPr/>
        </p:nvSpPr>
        <p:spPr>
          <a:xfrm>
            <a:off x="731520" y="1371600"/>
            <a:ext cx="6400800" cy="914400"/>
          </a:xfrm>
          <a:prstGeom prst="rect">
            <a:avLst/>
          </a:prstGeom>
          <a:noFill/>
          <a:ln/>
        </p:spPr>
        <p:txBody>
          <a:bodyPr wrap="square" lIns="0" tIns="0" rIns="0" bIns="0" rtlCol="0" anchor="ctr">
            <a:normAutofit/>
          </a:bodyPr>
          <a:lstStyle/>
          <a:p>
            <a:pPr indent="0" marL="0">
              <a:buNone/>
            </a:pPr>
            <a:r>
              <a:rPr lang="en-US" sz="4000" b="1" spc="250" kern="0" dirty="0">
                <a:solidFill>
                  <a:srgbClr val="FFFFFF"/>
                </a:solidFill>
                <a:latin typeface="Songti SC" pitchFamily="34" charset="0"/>
                <a:ea typeface="Songti SC" pitchFamily="34" charset="-122"/>
                <a:cs typeface="Songti SC" pitchFamily="34" charset="-120"/>
              </a:rPr>
              <a:t>留言管理模块</a:t>
            </a:r>
            <a:endParaRPr lang="en-US" sz="4000" dirty="0"/>
          </a:p>
        </p:txBody>
      </p:sp>
      <p:sp>
        <p:nvSpPr>
          <p:cNvPr id="7" name="Text 3"/>
          <p:cNvSpPr/>
          <p:nvPr/>
        </p:nvSpPr>
        <p:spPr>
          <a:xfrm>
            <a:off x="731520" y="2377440"/>
            <a:ext cx="5943600" cy="548640"/>
          </a:xfrm>
          <a:prstGeom prst="rect">
            <a:avLst/>
          </a:prstGeom>
          <a:noFill/>
          <a:ln/>
        </p:spPr>
        <p:txBody>
          <a:bodyPr wrap="square" lIns="0" tIns="0" rIns="0" bIns="0" rtlCol="0" anchor="ctr">
            <a:normAutofit/>
          </a:bodyPr>
          <a:lstStyle/>
          <a:p>
            <a:pPr indent="0" marL="0">
              <a:lnSpc>
                <a:spcPct val="150000"/>
              </a:lnSpc>
              <a:buNone/>
            </a:pPr>
            <a:r>
              <a:rPr lang="en-US" sz="1600" dirty="0">
                <a:solidFill>
                  <a:srgbClr val="CBD5E1"/>
                </a:solidFill>
                <a:latin typeface="PingFang SC" pitchFamily="34" charset="0"/>
                <a:ea typeface="PingFang SC" pitchFamily="34" charset="-122"/>
                <a:cs typeface="PingFang SC" pitchFamily="34" charset="-120"/>
              </a:rPr>
              <a:t>类微信即时沟通、班级通讯录、消息留存可查、联系人范围可控</a:t>
            </a:r>
            <a:endParaRPr lang="en-US" sz="1600" dirty="0"/>
          </a:p>
        </p:txBody>
      </p:sp>
      <p:sp>
        <p:nvSpPr>
          <p:cNvPr id="8" name="Text 4"/>
          <p:cNvSpPr/>
          <p:nvPr/>
        </p:nvSpPr>
        <p:spPr>
          <a:xfrm>
            <a:off x="731520" y="4114800"/>
            <a:ext cx="36576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总务管理 · 功能模块介绍</a:t>
            </a:r>
            <a:endParaRPr lang="en-US" sz="1200" dirty="0"/>
          </a:p>
        </p:txBody>
      </p:sp>
      <p:sp>
        <p:nvSpPr>
          <p:cNvPr id="9" name="Text 5"/>
          <p:cNvSpPr/>
          <p:nvPr/>
        </p:nvSpPr>
        <p:spPr>
          <a:xfrm>
            <a:off x="731520" y="4389120"/>
            <a:ext cx="27432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2026年7月</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目录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今天讲四件事</a:t>
            </a:r>
            <a:endParaRPr lang="en-US" sz="1400" dirty="0"/>
          </a:p>
        </p:txBody>
      </p:sp>
      <p:sp>
        <p:nvSpPr>
          <p:cNvPr id="5" name="Shape 2"/>
          <p:cNvSpPr/>
          <p:nvPr/>
        </p:nvSpPr>
        <p:spPr>
          <a:xfrm>
            <a:off x="54864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548640" y="1463040"/>
            <a:ext cx="36576" cy="1280160"/>
          </a:xfrm>
          <a:prstGeom prst="rect">
            <a:avLst/>
          </a:prstGeom>
          <a:solidFill>
            <a:srgbClr val="2563EB"/>
          </a:solidFill>
          <a:ln/>
        </p:spPr>
      </p:sp>
      <p:sp>
        <p:nvSpPr>
          <p:cNvPr id="7" name="Text 4"/>
          <p:cNvSpPr/>
          <p:nvPr/>
        </p:nvSpPr>
        <p:spPr>
          <a:xfrm>
            <a:off x="73152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01</a:t>
            </a:r>
            <a:endParaRPr lang="en-US" sz="2800" dirty="0"/>
          </a:p>
        </p:txBody>
      </p:sp>
      <p:sp>
        <p:nvSpPr>
          <p:cNvPr id="8" name="Text 5"/>
          <p:cNvSpPr/>
          <p:nvPr/>
        </p:nvSpPr>
        <p:spPr>
          <a:xfrm>
            <a:off x="155448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留言管理的挑战</a:t>
            </a:r>
            <a:endParaRPr lang="en-US" sz="1700" dirty="0"/>
          </a:p>
        </p:txBody>
      </p:sp>
      <p:sp>
        <p:nvSpPr>
          <p:cNvPr id="9" name="Text 6"/>
          <p:cNvSpPr/>
          <p:nvPr/>
        </p:nvSpPr>
        <p:spPr>
          <a:xfrm>
            <a:off x="155448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传统模式有哪些问题</a:t>
            </a:r>
            <a:endParaRPr lang="en-US" sz="1300" dirty="0"/>
          </a:p>
        </p:txBody>
      </p:sp>
      <p:sp>
        <p:nvSpPr>
          <p:cNvPr id="10" name="Shape 7"/>
          <p:cNvSpPr/>
          <p:nvPr/>
        </p:nvSpPr>
        <p:spPr>
          <a:xfrm>
            <a:off x="475488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4754880" y="1463040"/>
            <a:ext cx="36576" cy="1280160"/>
          </a:xfrm>
          <a:prstGeom prst="rect">
            <a:avLst/>
          </a:prstGeom>
          <a:solidFill>
            <a:srgbClr val="2563EB"/>
          </a:solidFill>
          <a:ln/>
        </p:spPr>
      </p:sp>
      <p:sp>
        <p:nvSpPr>
          <p:cNvPr id="12" name="Text 9"/>
          <p:cNvSpPr/>
          <p:nvPr/>
        </p:nvSpPr>
        <p:spPr>
          <a:xfrm>
            <a:off x="493776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02</a:t>
            </a:r>
            <a:endParaRPr lang="en-US" sz="2800" dirty="0"/>
          </a:p>
        </p:txBody>
      </p:sp>
      <p:sp>
        <p:nvSpPr>
          <p:cNvPr id="13" name="Text 10"/>
          <p:cNvSpPr/>
          <p:nvPr/>
        </p:nvSpPr>
        <p:spPr>
          <a:xfrm>
            <a:off x="576072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核心功能模块</a:t>
            </a:r>
            <a:endParaRPr lang="en-US" sz="1700" dirty="0"/>
          </a:p>
        </p:txBody>
      </p:sp>
      <p:sp>
        <p:nvSpPr>
          <p:cNvPr id="14" name="Text 11"/>
          <p:cNvSpPr/>
          <p:nvPr/>
        </p:nvSpPr>
        <p:spPr>
          <a:xfrm>
            <a:off x="576072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即时留言、通讯录、留言列表、规则配置</a:t>
            </a:r>
            <a:endParaRPr lang="en-US" sz="1300" dirty="0"/>
          </a:p>
        </p:txBody>
      </p:sp>
      <p:sp>
        <p:nvSpPr>
          <p:cNvPr id="15" name="Shape 12"/>
          <p:cNvSpPr/>
          <p:nvPr/>
        </p:nvSpPr>
        <p:spPr>
          <a:xfrm>
            <a:off x="54864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548640" y="3017520"/>
            <a:ext cx="36576" cy="1280160"/>
          </a:xfrm>
          <a:prstGeom prst="rect">
            <a:avLst/>
          </a:prstGeom>
          <a:solidFill>
            <a:srgbClr val="2563EB"/>
          </a:solidFill>
          <a:ln/>
        </p:spPr>
      </p:sp>
      <p:sp>
        <p:nvSpPr>
          <p:cNvPr id="17" name="Text 14"/>
          <p:cNvSpPr/>
          <p:nvPr/>
        </p:nvSpPr>
        <p:spPr>
          <a:xfrm>
            <a:off x="73152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03</a:t>
            </a:r>
            <a:endParaRPr lang="en-US" sz="2800" dirty="0"/>
          </a:p>
        </p:txBody>
      </p:sp>
      <p:sp>
        <p:nvSpPr>
          <p:cNvPr id="18" name="Text 15"/>
          <p:cNvSpPr/>
          <p:nvPr/>
        </p:nvSpPr>
        <p:spPr>
          <a:xfrm>
            <a:off x="155448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典型应用场景</a:t>
            </a:r>
            <a:endParaRPr lang="en-US" sz="1700" dirty="0"/>
          </a:p>
        </p:txBody>
      </p:sp>
      <p:sp>
        <p:nvSpPr>
          <p:cNvPr id="19" name="Text 16"/>
          <p:cNvSpPr/>
          <p:nvPr/>
        </p:nvSpPr>
        <p:spPr>
          <a:xfrm>
            <a:off x="155448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两个真实场景走一遍流程</a:t>
            </a:r>
            <a:endParaRPr lang="en-US" sz="1300" dirty="0"/>
          </a:p>
        </p:txBody>
      </p:sp>
      <p:sp>
        <p:nvSpPr>
          <p:cNvPr id="20" name="Shape 17"/>
          <p:cNvSpPr/>
          <p:nvPr/>
        </p:nvSpPr>
        <p:spPr>
          <a:xfrm>
            <a:off x="475488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4754880" y="3017520"/>
            <a:ext cx="36576" cy="1280160"/>
          </a:xfrm>
          <a:prstGeom prst="rect">
            <a:avLst/>
          </a:prstGeom>
          <a:solidFill>
            <a:srgbClr val="2563EB"/>
          </a:solidFill>
          <a:ln/>
        </p:spPr>
      </p:sp>
      <p:sp>
        <p:nvSpPr>
          <p:cNvPr id="22" name="Text 19"/>
          <p:cNvSpPr/>
          <p:nvPr/>
        </p:nvSpPr>
        <p:spPr>
          <a:xfrm>
            <a:off x="493776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04</a:t>
            </a:r>
            <a:endParaRPr lang="en-US" sz="2800" dirty="0"/>
          </a:p>
        </p:txBody>
      </p:sp>
      <p:sp>
        <p:nvSpPr>
          <p:cNvPr id="23" name="Text 20"/>
          <p:cNvSpPr/>
          <p:nvPr/>
        </p:nvSpPr>
        <p:spPr>
          <a:xfrm>
            <a:off x="576072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价值与优势</a:t>
            </a:r>
            <a:endParaRPr lang="en-US" sz="1700" dirty="0"/>
          </a:p>
        </p:txBody>
      </p:sp>
      <p:sp>
        <p:nvSpPr>
          <p:cNvPr id="24" name="Text 21"/>
          <p:cNvSpPr/>
          <p:nvPr/>
        </p:nvSpPr>
        <p:spPr>
          <a:xfrm>
            <a:off x="576072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Before/After 对比与核心价值</a:t>
            </a:r>
            <a:endParaRPr lang="en-US" sz="13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01</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留言管理的挑战</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传统模式有哪些问题</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传统留言管理的3个实际问题</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问题在哪</a:t>
            </a:r>
            <a:endParaRPr lang="en-US" sz="1400" dirty="0"/>
          </a:p>
        </p:txBody>
      </p:sp>
      <p:sp>
        <p:nvSpPr>
          <p:cNvPr id="5" name="Shape 2"/>
          <p:cNvSpPr/>
          <p:nvPr/>
        </p:nvSpPr>
        <p:spPr>
          <a:xfrm>
            <a:off x="36576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25880"/>
            <a:ext cx="36576" cy="2743200"/>
          </a:xfrm>
          <a:prstGeom prst="rect">
            <a:avLst/>
          </a:prstGeom>
          <a:solidFill>
            <a:srgbClr val="DC2626"/>
          </a:solidFill>
          <a:ln/>
        </p:spPr>
      </p:sp>
      <p:sp>
        <p:nvSpPr>
          <p:cNvPr id="7" name="Text 4"/>
          <p:cNvSpPr/>
          <p:nvPr/>
        </p:nvSpPr>
        <p:spPr>
          <a:xfrm>
            <a:off x="59436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问题一</a:t>
            </a:r>
            <a:endParaRPr lang="en-US" sz="13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沟通渠道碎片化</a:t>
            </a:r>
            <a:endParaRPr lang="en-US" sz="1500" dirty="0"/>
          </a:p>
        </p:txBody>
      </p:sp>
      <p:sp>
        <p:nvSpPr>
          <p:cNvPr id="9" name="Text 6"/>
          <p:cNvSpPr/>
          <p:nvPr/>
        </p:nvSpPr>
        <p:spPr>
          <a:xfrm>
            <a:off x="59436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家校沟通靠微信群、电话、纸质便条，信息分散在多个渠道。重要消息容易漏看，出了纠纷对不上记录。</a:t>
            </a:r>
            <a:endParaRPr lang="en-US" sz="1200" dirty="0"/>
          </a:p>
        </p:txBody>
      </p:sp>
      <p:sp>
        <p:nvSpPr>
          <p:cNvPr id="10" name="Shape 7"/>
          <p:cNvSpPr/>
          <p:nvPr/>
        </p:nvSpPr>
        <p:spPr>
          <a:xfrm>
            <a:off x="324612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25880"/>
            <a:ext cx="36576" cy="2743200"/>
          </a:xfrm>
          <a:prstGeom prst="rect">
            <a:avLst/>
          </a:prstGeom>
          <a:solidFill>
            <a:srgbClr val="DC2626"/>
          </a:solidFill>
          <a:ln/>
        </p:spPr>
      </p:sp>
      <p:sp>
        <p:nvSpPr>
          <p:cNvPr id="12" name="Text 9"/>
          <p:cNvSpPr/>
          <p:nvPr/>
        </p:nvSpPr>
        <p:spPr>
          <a:xfrm>
            <a:off x="347472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问题二</a:t>
            </a:r>
            <a:endParaRPr lang="en-US" sz="13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教师联系方式泄露</a:t>
            </a:r>
            <a:endParaRPr lang="en-US" sz="1500" dirty="0"/>
          </a:p>
        </p:txBody>
      </p:sp>
      <p:sp>
        <p:nvSpPr>
          <p:cNvPr id="14" name="Text 11"/>
          <p:cNvSpPr/>
          <p:nvPr/>
        </p:nvSpPr>
        <p:spPr>
          <a:xfrm>
            <a:off x="347472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家长在群里加教师私人微信，教师手机号暴露在群里。私人微信聊工作，消息易漏，生活工作不分。</a:t>
            </a:r>
            <a:endParaRPr lang="en-US" sz="1200" dirty="0"/>
          </a:p>
        </p:txBody>
      </p:sp>
      <p:sp>
        <p:nvSpPr>
          <p:cNvPr id="15" name="Shape 12"/>
          <p:cNvSpPr/>
          <p:nvPr/>
        </p:nvSpPr>
        <p:spPr>
          <a:xfrm>
            <a:off x="612648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25880"/>
            <a:ext cx="36576" cy="2743200"/>
          </a:xfrm>
          <a:prstGeom prst="rect">
            <a:avLst/>
          </a:prstGeom>
          <a:solidFill>
            <a:srgbClr val="DC2626"/>
          </a:solidFill>
          <a:ln/>
        </p:spPr>
      </p:sp>
      <p:sp>
        <p:nvSpPr>
          <p:cNvPr id="17" name="Text 14"/>
          <p:cNvSpPr/>
          <p:nvPr/>
        </p:nvSpPr>
        <p:spPr>
          <a:xfrm>
            <a:off x="635508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问题三</a:t>
            </a:r>
            <a:endParaRPr lang="en-US" sz="13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沟通记录无法留存</a:t>
            </a:r>
            <a:endParaRPr lang="en-US" sz="1500" dirty="0"/>
          </a:p>
        </p:txBody>
      </p:sp>
      <p:sp>
        <p:nvSpPr>
          <p:cNvPr id="19" name="Text 16"/>
          <p:cNvSpPr/>
          <p:nvPr/>
        </p:nvSpPr>
        <p:spPr>
          <a:xfrm>
            <a:off x="635508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微信群记录容易被清理，纸质便条易丢失。管理员无法查看家校沟通情况，出了投诉或纠纷没有证据。</a:t>
            </a:r>
            <a:endParaRPr lang="en-US" sz="12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4 / 18</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02</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核心功能模块</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即时留言、通讯录、留言列表、规则配置</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留言管理模块包含4个核心功能</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功能总览</a:t>
            </a:r>
            <a:endParaRPr lang="en-US" sz="1400" dirty="0"/>
          </a:p>
        </p:txBody>
      </p:sp>
      <p:sp>
        <p:nvSpPr>
          <p:cNvPr id="5" name="Shape 2"/>
          <p:cNvSpPr/>
          <p:nvPr/>
        </p:nvSpPr>
        <p:spPr>
          <a:xfrm>
            <a:off x="1837944"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1837944" y="1417320"/>
            <a:ext cx="1298448" cy="36576"/>
          </a:xfrm>
          <a:prstGeom prst="rect">
            <a:avLst/>
          </a:prstGeom>
          <a:solidFill>
            <a:srgbClr val="2563EB"/>
          </a:solidFill>
          <a:ln/>
        </p:spPr>
      </p:sp>
      <p:sp>
        <p:nvSpPr>
          <p:cNvPr id="7" name="Text 4"/>
          <p:cNvSpPr/>
          <p:nvPr/>
        </p:nvSpPr>
        <p:spPr>
          <a:xfrm>
            <a:off x="1929384"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01</a:t>
            </a:r>
            <a:endParaRPr lang="en-US" sz="2000" dirty="0"/>
          </a:p>
        </p:txBody>
      </p:sp>
      <p:sp>
        <p:nvSpPr>
          <p:cNvPr id="8" name="Text 5"/>
          <p:cNvSpPr/>
          <p:nvPr/>
        </p:nvSpPr>
        <p:spPr>
          <a:xfrm>
            <a:off x="1929384"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即时留言</a:t>
            </a:r>
            <a:endParaRPr lang="en-US" sz="1400" dirty="0"/>
          </a:p>
        </p:txBody>
      </p:sp>
      <p:sp>
        <p:nvSpPr>
          <p:cNvPr id="9" name="Text 6"/>
          <p:cNvSpPr/>
          <p:nvPr/>
        </p:nvSpPr>
        <p:spPr>
          <a:xfrm>
            <a:off x="1929384"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类微信聊天</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文字语音图片</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异步沟通</a:t>
            </a:r>
            <a:endParaRPr lang="en-US" sz="1100" dirty="0"/>
          </a:p>
        </p:txBody>
      </p:sp>
      <p:sp>
        <p:nvSpPr>
          <p:cNvPr id="10" name="Shape 7"/>
          <p:cNvSpPr/>
          <p:nvPr/>
        </p:nvSpPr>
        <p:spPr>
          <a:xfrm>
            <a:off x="3227832"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27832" y="1417320"/>
            <a:ext cx="1298448" cy="36576"/>
          </a:xfrm>
          <a:prstGeom prst="rect">
            <a:avLst/>
          </a:prstGeom>
          <a:solidFill>
            <a:srgbClr val="2563EB"/>
          </a:solidFill>
          <a:ln/>
        </p:spPr>
      </p:sp>
      <p:sp>
        <p:nvSpPr>
          <p:cNvPr id="12" name="Text 9"/>
          <p:cNvSpPr/>
          <p:nvPr/>
        </p:nvSpPr>
        <p:spPr>
          <a:xfrm>
            <a:off x="3319272"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02</a:t>
            </a:r>
            <a:endParaRPr lang="en-US" sz="2000" dirty="0"/>
          </a:p>
        </p:txBody>
      </p:sp>
      <p:sp>
        <p:nvSpPr>
          <p:cNvPr id="13" name="Text 10"/>
          <p:cNvSpPr/>
          <p:nvPr/>
        </p:nvSpPr>
        <p:spPr>
          <a:xfrm>
            <a:off x="3319272"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班级通讯录</a:t>
            </a:r>
            <a:endParaRPr lang="en-US" sz="1400" dirty="0"/>
          </a:p>
        </p:txBody>
      </p:sp>
      <p:sp>
        <p:nvSpPr>
          <p:cNvPr id="14" name="Text 11"/>
          <p:cNvSpPr/>
          <p:nvPr/>
        </p:nvSpPr>
        <p:spPr>
          <a:xfrm>
            <a:off x="3319272"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按班级组织</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全局搜索</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最新留言</a:t>
            </a:r>
            <a:endParaRPr lang="en-US" sz="1100" dirty="0"/>
          </a:p>
        </p:txBody>
      </p:sp>
      <p:sp>
        <p:nvSpPr>
          <p:cNvPr id="15" name="Shape 12"/>
          <p:cNvSpPr/>
          <p:nvPr/>
        </p:nvSpPr>
        <p:spPr>
          <a:xfrm>
            <a:off x="4617720"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4617720" y="1417320"/>
            <a:ext cx="1298448" cy="36576"/>
          </a:xfrm>
          <a:prstGeom prst="rect">
            <a:avLst/>
          </a:prstGeom>
          <a:solidFill>
            <a:srgbClr val="2563EB"/>
          </a:solidFill>
          <a:ln/>
        </p:spPr>
      </p:sp>
      <p:sp>
        <p:nvSpPr>
          <p:cNvPr id="17" name="Text 14"/>
          <p:cNvSpPr/>
          <p:nvPr/>
        </p:nvSpPr>
        <p:spPr>
          <a:xfrm>
            <a:off x="4709160"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03</a:t>
            </a:r>
            <a:endParaRPr lang="en-US" sz="2000" dirty="0"/>
          </a:p>
        </p:txBody>
      </p:sp>
      <p:sp>
        <p:nvSpPr>
          <p:cNvPr id="18" name="Text 15"/>
          <p:cNvSpPr/>
          <p:nvPr/>
        </p:nvSpPr>
        <p:spPr>
          <a:xfrm>
            <a:off x="4709160"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留言列表</a:t>
            </a:r>
            <a:endParaRPr lang="en-US" sz="1400" dirty="0"/>
          </a:p>
        </p:txBody>
      </p:sp>
      <p:sp>
        <p:nvSpPr>
          <p:cNvPr id="19" name="Text 16"/>
          <p:cNvSpPr/>
          <p:nvPr/>
        </p:nvSpPr>
        <p:spPr>
          <a:xfrm>
            <a:off x="4709160"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全量记录</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多维筛选</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详情查看</a:t>
            </a:r>
            <a:endParaRPr lang="en-US" sz="1100" dirty="0"/>
          </a:p>
        </p:txBody>
      </p:sp>
      <p:sp>
        <p:nvSpPr>
          <p:cNvPr id="20" name="Shape 17"/>
          <p:cNvSpPr/>
          <p:nvPr/>
        </p:nvSpPr>
        <p:spPr>
          <a:xfrm>
            <a:off x="6007608"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6007608" y="1417320"/>
            <a:ext cx="1298448" cy="36576"/>
          </a:xfrm>
          <a:prstGeom prst="rect">
            <a:avLst/>
          </a:prstGeom>
          <a:solidFill>
            <a:srgbClr val="2563EB"/>
          </a:solidFill>
          <a:ln/>
        </p:spPr>
      </p:sp>
      <p:sp>
        <p:nvSpPr>
          <p:cNvPr id="22" name="Text 19"/>
          <p:cNvSpPr/>
          <p:nvPr/>
        </p:nvSpPr>
        <p:spPr>
          <a:xfrm>
            <a:off x="6099048"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04</a:t>
            </a:r>
            <a:endParaRPr lang="en-US" sz="2000" dirty="0"/>
          </a:p>
        </p:txBody>
      </p:sp>
      <p:sp>
        <p:nvSpPr>
          <p:cNvPr id="23" name="Text 20"/>
          <p:cNvSpPr/>
          <p:nvPr/>
        </p:nvSpPr>
        <p:spPr>
          <a:xfrm>
            <a:off x="6099048"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规则配置</a:t>
            </a:r>
            <a:endParaRPr lang="en-US" sz="1400" dirty="0"/>
          </a:p>
        </p:txBody>
      </p:sp>
      <p:sp>
        <p:nvSpPr>
          <p:cNvPr id="24" name="Text 21"/>
          <p:cNvSpPr/>
          <p:nvPr/>
        </p:nvSpPr>
        <p:spPr>
          <a:xfrm>
            <a:off x="6099048"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联系人范围</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可见性控制</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差异化管控</a:t>
            </a:r>
            <a:endParaRPr lang="en-US" sz="11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即时留言</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功能一：类微信聊天，异步沟通</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类微信界面</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左侧联系人列表+右侧聊天区域，双栏布局，操作习惯与微信一致，零学习成本</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多媒体消息</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支持文字（200字+emoji表情）、语音（最长60秒，按住说话松开发送）、图片（jpg/png）</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消息删除</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发送人可删除自己的留言，消息气泡点击弹出删除按钮</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历史消息分页</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向上滚动触顶自动加载历史消息，保持滚动位置，不丢失上下文</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微信群聊工作消息易漏，电话需双方同时在线。现在类微信留言支持异步沟通，双方各自方便时回复。</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班级通讯录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功能二：结构化组织，一键查找</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三级折叠结构</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人员类型（家长/学生/教师）→年级→班级→人员，懒加载，展开时才请求</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全局搜索</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顶部搜索框按姓名模糊检索学生/家长/教职工，下拉联想，快速定位联系人</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最新留言区</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展示最近互动联系人，头像+未读红点+最后消息预览+时间，一目了然</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未读管理</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侧边栏未读红点提示，统计面板显示未读数，消息不遗漏</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翻群成员列表找联系人，费时费力。现在按班级结构化组织，支持姓名搜索，一键定位。</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留言列表</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功能三：全量记录，可查可管</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全量记录留存</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管理员可查看全校所有留言记录，字段包括发送人、班级、时间、接收人、阅读状态</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多维度筛选</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按发送人姓名、时间段、关键字、发送人类型、阅读状态筛选，精准定位</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消息类型展示</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文字直接显示、语音显示时长、图片显示缩略图（支持预览组）</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批量管理</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支持批量删除和单条删除，详情弹窗展示完整留言信息（8个字段）</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微信群记录易清理，便条易丢失。现在后台永久留存，管理员可按时间段/关键字检索审计。</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规则配置</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功能四：联系人范围，精细管控</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家长范围配置</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全校/指定年级/指定班级三选一，定义哪类家长可以使用留言功能</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联系人范围</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指定教师（必选）+ 指定类型（角色）+ 指定部门，三项并集组成可联系范围</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可见性控制</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定义哪类家长可以联系哪些教职工，精确控制留言通讯录的可见范围</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差异化管控</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不同年级家长可联系不同教师组，避免越级沟通，管理规范</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任何人可加任何人好友，无边界。现在管理员配置规则，精确控制谁能联系谁，沟通有边界。</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03</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典型应用场景</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两个真实场景走一遍流程</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2563EB"/>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日常场景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场景一：家长向班主任反馈情况</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家长在微信群发消息，老师可能漏看</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加老师私人微信，老师不方便</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打电话需要双方同时在线</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消息记录分散，出了纠纷对不上</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家长在通讯录找到孩子所在班级</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选中班主任发送文字或语音留言</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教师异步回复，双方各自方便时处理</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消息记录留存，管理员可查可审计</a:t>
            </a:r>
            <a:endParaRPr lang="en-US" sz="1200" dirty="0"/>
          </a:p>
        </p:txBody>
      </p:sp>
      <p:sp>
        <p:nvSpPr>
          <p:cNvPr id="20" name="Shape 17"/>
          <p:cNvSpPr/>
          <p:nvPr/>
        </p:nvSpPr>
        <p:spPr>
          <a:xfrm>
            <a:off x="457200" y="2926080"/>
            <a:ext cx="8229600" cy="502920"/>
          </a:xfrm>
          <a:prstGeom prst="rect">
            <a:avLst/>
          </a:prstGeom>
          <a:solidFill>
            <a:srgbClr val="F0FDF4"/>
          </a:solidFill>
          <a:ln w="12700">
            <a:solidFill>
              <a:srgbClr val="BBF7D0"/>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059669"/>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家校沟通从碎片化渠道变成统一平台，消息不漏、记录留存、隐私保护。沟通质量显著提升。</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D97706"/>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管理场景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场景二：管理员审计家校沟通</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家校沟通全靠微信群，管理员看不到</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出了投诉或纠纷，没有证据可查</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微信记录可能被清理，无法追溯</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无法统计家校沟通频率和质量</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管理员在留言列表按时间段筛选</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查看全校家校沟通记录，关键字搜索</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消息类型一目了然（文字/语音/图片）</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处理投诉有据可依，沟通可审计</a:t>
            </a:r>
            <a:endParaRPr lang="en-US" sz="1200" dirty="0"/>
          </a:p>
        </p:txBody>
      </p:sp>
      <p:sp>
        <p:nvSpPr>
          <p:cNvPr id="20" name="Shape 17"/>
          <p:cNvSpPr/>
          <p:nvPr/>
        </p:nvSpPr>
        <p:spPr>
          <a:xfrm>
            <a:off x="457200" y="2926080"/>
            <a:ext cx="8229600" cy="502920"/>
          </a:xfrm>
          <a:prstGeom prst="rect">
            <a:avLst/>
          </a:prstGeom>
          <a:solidFill>
            <a:srgbClr val="FFFBEB"/>
          </a:solidFill>
          <a:ln w="12700">
            <a:solidFill>
              <a:srgbClr val="FDE68A"/>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D97706"/>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家校沟通从不可见到全量可查，处理投诉有证据，沟通质量可评估。管理透明规范。</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04</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价值与优势</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Before/After 对比与核心价值</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Before / After 对比</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装了这套系统，哪些事情变好了</a:t>
            </a:r>
            <a:endParaRPr lang="en-US" sz="1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8229600" cy="914400"/>
        </p:xfrm>
        <a:graphic>
          <a:graphicData uri="http://schemas.openxmlformats.org/drawingml/2006/table">
            <a:tbl>
              <a:tblPr/>
              <a:tblGrid>
                <a:gridCol w="1371600"/>
                <a:gridCol w="3383280"/>
                <a:gridCol w="3474720"/>
              </a:tblGrid>
              <a:tr h="533400">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环节</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以前</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现在</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沟通渠道</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微信群+电话+便条，多渠道分散</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系统内统一留言，单一入口</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联系方式</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教师手机号/微信号暴露在群里</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仅显示姓名头像，平台中转</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消息形式</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文字为主，语音图片受限</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文字+emoji、语音60秒、图片</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记录留存</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微信记录易清理，便条易丢</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后台永久留存，可检索审计</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范围控制</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任何人可加任何人好友</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管理员配置规则，精确控制可见范围</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bl>
          </a:graphicData>
        </a:graphic>
      </p:graphicFrame>
      <p:sp>
        <p:nvSpPr>
          <p:cNvPr id="6" name="Shape 2"/>
          <p:cNvSpPr/>
          <p:nvPr/>
        </p:nvSpPr>
        <p:spPr>
          <a:xfrm>
            <a:off x="0" y="4823460"/>
            <a:ext cx="9144000" cy="320040"/>
          </a:xfrm>
          <a:prstGeom prst="rect">
            <a:avLst/>
          </a:prstGeom>
          <a:solidFill>
            <a:srgbClr val="F1F5F9"/>
          </a:solidFill>
          <a:ln w="6350">
            <a:solidFill>
              <a:srgbClr val="E2E8F0"/>
            </a:solidFill>
            <a:prstDash val="solid"/>
          </a:ln>
        </p:spPr>
      </p:sp>
      <p:sp>
        <p:nvSpPr>
          <p:cNvPr id="7" name="Text 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8" name="Text 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3个核心价值</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装了这套系统，带来什么改善</a:t>
            </a:r>
            <a:endParaRPr lang="en-US" sz="1400" dirty="0"/>
          </a:p>
        </p:txBody>
      </p:sp>
      <p:sp>
        <p:nvSpPr>
          <p:cNvPr id="5" name="Shape 2"/>
          <p:cNvSpPr/>
          <p:nvPr/>
        </p:nvSpPr>
        <p:spPr>
          <a:xfrm>
            <a:off x="36576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71600"/>
            <a:ext cx="2651760" cy="36576"/>
          </a:xfrm>
          <a:prstGeom prst="rect">
            <a:avLst/>
          </a:prstGeom>
          <a:solidFill>
            <a:srgbClr val="059669"/>
          </a:solidFill>
          <a:ln/>
        </p:spPr>
      </p:sp>
      <p:sp>
        <p:nvSpPr>
          <p:cNvPr id="7" name="Text 4"/>
          <p:cNvSpPr/>
          <p:nvPr/>
        </p:nvSpPr>
        <p:spPr>
          <a:xfrm>
            <a:off x="59436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规范</a:t>
            </a:r>
            <a:endParaRPr lang="en-US" sz="14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沟通有边界</a:t>
            </a:r>
            <a:endParaRPr lang="en-US" sz="1700" dirty="0"/>
          </a:p>
        </p:txBody>
      </p:sp>
      <p:sp>
        <p:nvSpPr>
          <p:cNvPr id="9" name="Text 6"/>
          <p:cNvSpPr/>
          <p:nvPr/>
        </p:nvSpPr>
        <p:spPr>
          <a:xfrm>
            <a:off x="59436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管理员配置联系人范围规则，精确控制谁能联系谁。家校沟通有边界，避免越级沟通和无效打扰。</a:t>
            </a:r>
            <a:endParaRPr lang="en-US" sz="1300" dirty="0"/>
          </a:p>
        </p:txBody>
      </p:sp>
      <p:sp>
        <p:nvSpPr>
          <p:cNvPr id="10" name="Shape 7"/>
          <p:cNvSpPr/>
          <p:nvPr/>
        </p:nvSpPr>
        <p:spPr>
          <a:xfrm>
            <a:off x="324612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71600"/>
            <a:ext cx="2651760" cy="36576"/>
          </a:xfrm>
          <a:prstGeom prst="rect">
            <a:avLst/>
          </a:prstGeom>
          <a:solidFill>
            <a:srgbClr val="059669"/>
          </a:solidFill>
          <a:ln/>
        </p:spPr>
      </p:sp>
      <p:sp>
        <p:nvSpPr>
          <p:cNvPr id="12" name="Text 9"/>
          <p:cNvSpPr/>
          <p:nvPr/>
        </p:nvSpPr>
        <p:spPr>
          <a:xfrm>
            <a:off x="347472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留存</a:t>
            </a:r>
            <a:endParaRPr lang="en-US" sz="14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记录可审计</a:t>
            </a:r>
            <a:endParaRPr lang="en-US" sz="1700" dirty="0"/>
          </a:p>
        </p:txBody>
      </p:sp>
      <p:sp>
        <p:nvSpPr>
          <p:cNvPr id="14" name="Text 11"/>
          <p:cNvSpPr/>
          <p:nvPr/>
        </p:nvSpPr>
        <p:spPr>
          <a:xfrm>
            <a:off x="347472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全量留言记录后台永久留存，支持按时间段、关键字、类型、状态筛选。处理投诉有据可依。</a:t>
            </a:r>
            <a:endParaRPr lang="en-US" sz="1300" dirty="0"/>
          </a:p>
        </p:txBody>
      </p:sp>
      <p:sp>
        <p:nvSpPr>
          <p:cNvPr id="15" name="Shape 12"/>
          <p:cNvSpPr/>
          <p:nvPr/>
        </p:nvSpPr>
        <p:spPr>
          <a:xfrm>
            <a:off x="612648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71600"/>
            <a:ext cx="2651760" cy="36576"/>
          </a:xfrm>
          <a:prstGeom prst="rect">
            <a:avLst/>
          </a:prstGeom>
          <a:solidFill>
            <a:srgbClr val="059669"/>
          </a:solidFill>
          <a:ln/>
        </p:spPr>
      </p:sp>
      <p:sp>
        <p:nvSpPr>
          <p:cNvPr id="17" name="Text 14"/>
          <p:cNvSpPr/>
          <p:nvPr/>
        </p:nvSpPr>
        <p:spPr>
          <a:xfrm>
            <a:off x="635508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体验</a:t>
            </a:r>
            <a:endParaRPr lang="en-US" sz="14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沟通更顺畅</a:t>
            </a:r>
            <a:endParaRPr lang="en-US" sz="1700" dirty="0"/>
          </a:p>
        </p:txBody>
      </p:sp>
      <p:sp>
        <p:nvSpPr>
          <p:cNvPr id="19" name="Text 16"/>
          <p:cNvSpPr/>
          <p:nvPr/>
        </p:nvSpPr>
        <p:spPr>
          <a:xfrm>
            <a:off x="635508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类微信界面零学习成本，支持文字语音图片。异步沟通双方各自方便时回复，不打扰工作生活。</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16 / 18</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总结</a:t>
            </a:r>
            <a:endParaRPr lang="en-US" sz="2600" dirty="0"/>
          </a:p>
        </p:txBody>
      </p:sp>
      <p:sp>
        <p:nvSpPr>
          <p:cNvPr id="4" name="Shape 1"/>
          <p:cNvSpPr/>
          <p:nvPr/>
        </p:nvSpPr>
        <p:spPr>
          <a:xfrm>
            <a:off x="1143000" y="1437894"/>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5" name="Shape 2"/>
          <p:cNvSpPr/>
          <p:nvPr/>
        </p:nvSpPr>
        <p:spPr>
          <a:xfrm>
            <a:off x="1325880" y="1584198"/>
            <a:ext cx="365760" cy="365760"/>
          </a:xfrm>
          <a:prstGeom prst="roundRect">
            <a:avLst>
              <a:gd name="adj" fmla="val 125000"/>
            </a:avLst>
          </a:prstGeom>
          <a:solidFill>
            <a:srgbClr val="2563EB"/>
          </a:solidFill>
          <a:ln/>
        </p:spPr>
      </p:sp>
      <p:sp>
        <p:nvSpPr>
          <p:cNvPr id="6" name="Text 3"/>
          <p:cNvSpPr/>
          <p:nvPr/>
        </p:nvSpPr>
        <p:spPr>
          <a:xfrm>
            <a:off x="1325880" y="1584198"/>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一</a:t>
            </a:r>
            <a:endParaRPr lang="en-US" sz="1500" dirty="0"/>
          </a:p>
        </p:txBody>
      </p:sp>
      <p:sp>
        <p:nvSpPr>
          <p:cNvPr id="7" name="Text 4"/>
          <p:cNvSpPr/>
          <p:nvPr/>
        </p:nvSpPr>
        <p:spPr>
          <a:xfrm>
            <a:off x="1828800" y="1437894"/>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即时留言解决「沟通渠道碎片化」——类微信界面，支持文字语音图片，异步沟通</a:t>
            </a:r>
            <a:endParaRPr lang="en-US" sz="1300" dirty="0"/>
          </a:p>
        </p:txBody>
      </p:sp>
      <p:sp>
        <p:nvSpPr>
          <p:cNvPr id="8" name="Shape 5"/>
          <p:cNvSpPr/>
          <p:nvPr/>
        </p:nvSpPr>
        <p:spPr>
          <a:xfrm>
            <a:off x="1143000" y="2324862"/>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9" name="Shape 6"/>
          <p:cNvSpPr/>
          <p:nvPr/>
        </p:nvSpPr>
        <p:spPr>
          <a:xfrm>
            <a:off x="1325880" y="2471166"/>
            <a:ext cx="365760" cy="365760"/>
          </a:xfrm>
          <a:prstGeom prst="roundRect">
            <a:avLst>
              <a:gd name="adj" fmla="val 125000"/>
            </a:avLst>
          </a:prstGeom>
          <a:solidFill>
            <a:srgbClr val="2563EB"/>
          </a:solidFill>
          <a:ln/>
        </p:spPr>
      </p:sp>
      <p:sp>
        <p:nvSpPr>
          <p:cNvPr id="10" name="Text 7"/>
          <p:cNvSpPr/>
          <p:nvPr/>
        </p:nvSpPr>
        <p:spPr>
          <a:xfrm>
            <a:off x="1325880" y="2471166"/>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二</a:t>
            </a:r>
            <a:endParaRPr lang="en-US" sz="1500" dirty="0"/>
          </a:p>
        </p:txBody>
      </p:sp>
      <p:sp>
        <p:nvSpPr>
          <p:cNvPr id="11" name="Text 8"/>
          <p:cNvSpPr/>
          <p:nvPr/>
        </p:nvSpPr>
        <p:spPr>
          <a:xfrm>
            <a:off x="1828800" y="2324862"/>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班级通讯录解决「联系人查找困难」——按班级结构化组织，支持姓名搜索</a:t>
            </a:r>
            <a:endParaRPr lang="en-US" sz="1300" dirty="0"/>
          </a:p>
        </p:txBody>
      </p:sp>
      <p:sp>
        <p:nvSpPr>
          <p:cNvPr id="12" name="Shape 9"/>
          <p:cNvSpPr/>
          <p:nvPr/>
        </p:nvSpPr>
        <p:spPr>
          <a:xfrm>
            <a:off x="1143000" y="3211830"/>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3" name="Shape 10"/>
          <p:cNvSpPr/>
          <p:nvPr/>
        </p:nvSpPr>
        <p:spPr>
          <a:xfrm>
            <a:off x="1325880" y="3358134"/>
            <a:ext cx="365760" cy="365760"/>
          </a:xfrm>
          <a:prstGeom prst="roundRect">
            <a:avLst>
              <a:gd name="adj" fmla="val 125000"/>
            </a:avLst>
          </a:prstGeom>
          <a:solidFill>
            <a:srgbClr val="2563EB"/>
          </a:solidFill>
          <a:ln/>
        </p:spPr>
      </p:sp>
      <p:sp>
        <p:nvSpPr>
          <p:cNvPr id="14" name="Text 11"/>
          <p:cNvSpPr/>
          <p:nvPr/>
        </p:nvSpPr>
        <p:spPr>
          <a:xfrm>
            <a:off x="1325880" y="3358134"/>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三</a:t>
            </a:r>
            <a:endParaRPr lang="en-US" sz="1500" dirty="0"/>
          </a:p>
        </p:txBody>
      </p:sp>
      <p:sp>
        <p:nvSpPr>
          <p:cNvPr id="15" name="Text 12"/>
          <p:cNvSpPr/>
          <p:nvPr/>
        </p:nvSpPr>
        <p:spPr>
          <a:xfrm>
            <a:off x="1828800" y="3211830"/>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留言列表解决「记录无法留存」——全量记录，多维筛选，可查可审计</a:t>
            </a:r>
            <a:endParaRPr lang="en-US" sz="1300" dirty="0"/>
          </a:p>
        </p:txBody>
      </p:sp>
      <p:sp>
        <p:nvSpPr>
          <p:cNvPr id="16" name="Shape 13"/>
          <p:cNvSpPr/>
          <p:nvPr/>
        </p:nvSpPr>
        <p:spPr>
          <a:xfrm>
            <a:off x="1143000" y="4098798"/>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7" name="Shape 14"/>
          <p:cNvSpPr/>
          <p:nvPr/>
        </p:nvSpPr>
        <p:spPr>
          <a:xfrm>
            <a:off x="1325880" y="4245102"/>
            <a:ext cx="365760" cy="365760"/>
          </a:xfrm>
          <a:prstGeom prst="roundRect">
            <a:avLst>
              <a:gd name="adj" fmla="val 125000"/>
            </a:avLst>
          </a:prstGeom>
          <a:solidFill>
            <a:srgbClr val="2563EB"/>
          </a:solidFill>
          <a:ln/>
        </p:spPr>
      </p:sp>
      <p:sp>
        <p:nvSpPr>
          <p:cNvPr id="18" name="Text 15"/>
          <p:cNvSpPr/>
          <p:nvPr/>
        </p:nvSpPr>
        <p:spPr>
          <a:xfrm>
            <a:off x="1325880" y="4245102"/>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四</a:t>
            </a:r>
            <a:endParaRPr lang="en-US" sz="1500" dirty="0"/>
          </a:p>
        </p:txBody>
      </p:sp>
      <p:sp>
        <p:nvSpPr>
          <p:cNvPr id="19" name="Text 16"/>
          <p:cNvSpPr/>
          <p:nvPr/>
        </p:nvSpPr>
        <p:spPr>
          <a:xfrm>
            <a:off x="1828800" y="4098798"/>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规则配置解决「沟通无边界」——管理员配置联系人范围，精确控制可见性</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留言管理模块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losing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55000"/>
            </a:srgbClr>
          </a:solidFill>
          <a:ln/>
        </p:spPr>
      </p:sp>
      <p:sp>
        <p:nvSpPr>
          <p:cNvPr id="5" name="Text 1"/>
          <p:cNvSpPr/>
          <p:nvPr/>
        </p:nvSpPr>
        <p:spPr>
          <a:xfrm>
            <a:off x="0" y="1371600"/>
            <a:ext cx="9144000" cy="1097280"/>
          </a:xfrm>
          <a:prstGeom prst="rect">
            <a:avLst/>
          </a:prstGeom>
          <a:noFill/>
          <a:ln/>
        </p:spPr>
        <p:txBody>
          <a:bodyPr wrap="square" lIns="0" tIns="0" rIns="0" bIns="0" rtlCol="0" anchor="ctr">
            <a:normAutofit/>
          </a:bodyPr>
          <a:lstStyle/>
          <a:p>
            <a:pPr algn="ctr" indent="0" marL="0">
              <a:buNone/>
            </a:pPr>
            <a:r>
              <a:rPr lang="en-US" sz="6400" b="1" spc="500" kern="0" dirty="0">
                <a:solidFill>
                  <a:srgbClr val="FFFFFF"/>
                </a:solidFill>
                <a:latin typeface="Songti SC" pitchFamily="34" charset="0"/>
                <a:ea typeface="Songti SC" pitchFamily="34" charset="-122"/>
                <a:cs typeface="Songti SC" pitchFamily="34" charset="-120"/>
              </a:rPr>
              <a:t>谢谢</a:t>
            </a:r>
            <a:endParaRPr lang="en-US" sz="6400" dirty="0"/>
          </a:p>
        </p:txBody>
      </p:sp>
      <p:sp>
        <p:nvSpPr>
          <p:cNvPr id="6" name="Text 2"/>
          <p:cNvSpPr/>
          <p:nvPr/>
        </p:nvSpPr>
        <p:spPr>
          <a:xfrm>
            <a:off x="0" y="2560320"/>
            <a:ext cx="9144000" cy="457200"/>
          </a:xfrm>
          <a:prstGeom prst="rect">
            <a:avLst/>
          </a:prstGeom>
          <a:noFill/>
          <a:ln/>
        </p:spPr>
        <p:txBody>
          <a:bodyPr wrap="square" lIns="0" tIns="0" rIns="0" bIns="0" rtlCol="0" anchor="ctr">
            <a:normAutofit/>
          </a:bodyPr>
          <a:lstStyle/>
          <a:p>
            <a:pPr algn="ctr" indent="0" marL="0">
              <a:buNone/>
            </a:pPr>
            <a:r>
              <a:rPr lang="en-US" sz="1800" dirty="0">
                <a:solidFill>
                  <a:srgbClr val="CBD5E1"/>
                </a:solidFill>
                <a:latin typeface="PingFang SC" pitchFamily="34" charset="0"/>
                <a:ea typeface="PingFang SC" pitchFamily="34" charset="-122"/>
                <a:cs typeface="PingFang SC" pitchFamily="34" charset="-120"/>
              </a:rPr>
              <a:t>欢迎提问和交流</a:t>
            </a:r>
            <a:endParaRPr lang="en-US" sz="1800" dirty="0"/>
          </a:p>
        </p:txBody>
      </p:sp>
      <p:sp>
        <p:nvSpPr>
          <p:cNvPr id="7" name="Text 3"/>
          <p:cNvSpPr/>
          <p:nvPr/>
        </p:nvSpPr>
        <p:spPr>
          <a:xfrm>
            <a:off x="0" y="4114800"/>
            <a:ext cx="9144000" cy="274320"/>
          </a:xfrm>
          <a:prstGeom prst="rect">
            <a:avLst/>
          </a:prstGeom>
          <a:noFill/>
          <a:ln/>
        </p:spPr>
        <p:txBody>
          <a:bodyPr wrap="square" lIns="0" tIns="0" rIns="0" bIns="0" rtlCol="0" anchor="ctr">
            <a:normAutofit/>
          </a:bodyPr>
          <a:lstStyle/>
          <a:p>
            <a:pPr algn="ctr" indent="0" marL="0">
              <a:buNone/>
            </a:pPr>
            <a:r>
              <a:rPr lang="en-US" sz="1200" dirty="0">
                <a:solidFill>
                  <a:srgbClr val="CBD5E1"/>
                </a:solidFill>
                <a:latin typeface="PingFang SC" pitchFamily="34" charset="0"/>
                <a:ea typeface="PingFang SC" pitchFamily="34" charset="-122"/>
                <a:cs typeface="PingFang SC" pitchFamily="34" charset="-120"/>
              </a:rPr>
              <a:t>师易智慧校园 · 留言管理模块  |  2026年7月</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留言管理模块功能介绍</dc:title>
  <dc:subject>PptxGenJS Presentation</dc:subject>
  <dc:creator>师易智慧校园</dc:creator>
  <cp:lastModifiedBy>师易智慧校园</cp:lastModifiedBy>
  <cp:revision>1</cp:revision>
  <dcterms:created xsi:type="dcterms:W3CDTF">2026-07-21T07:03:58Z</dcterms:created>
  <dcterms:modified xsi:type="dcterms:W3CDTF">2026-07-21T07:03:58Z</dcterms:modified>
</cp:coreProperties>
</file>