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各位领导好，今天介绍订餐管理模块。这个模块解决的核心问题是：学校食堂怎么管配餐、怎么管订餐、怎么管停餐退费、怎么统计数据。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分四个部分：先说问题，再讲功能模块，然后走场景，最后说价值。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传统模式有哪些问题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三个问题：配餐靠手工、统计靠人工数、停餐退费流程乱。这些问题直接影响食堂运营效率和食品安全管理。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配餐、订餐、菜品、配置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四大功能模块覆盖食堂运营全流程：配餐、订餐、菜品、配置。接下来逐个讲。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配餐管理是整个模块的基础。周视图按自然周编排，支持早午晚宵夜四个餐次，菜品从菜品库多选，可设置每道菜供应量并关联到窗口设备。复制粘贴功能让排菜效率大幅提升。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订餐管理是核心业务。订餐记录支持多维筛选和操作。停餐审批分学生和教职工两套配置。批量订餐支持Excel导入人员，按周模板自动匹配。请假联动是最有价值的特色。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菜品管理不只是菜品档案，还包括套餐组合、食材营养、采购流水。从食材采购到菜品配送到订餐消费，全链条数据留痕。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配置管理是模块的中枢。订餐时间精确到天+时分。停餐审批分角色独立配置。菜品限售按班级控制。超卖控制适配窗口设备场景。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两个真实场景走一遍流程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场景一：学生请假停餐。以前家长打电话告知食堂，手动退费。现在家长小程序申请停餐，审批通过自动退款。请假还能自动退餐。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场景二：食堂配餐排菜。以前Excel排菜，现在周视图编排+复制粘贴。统计从人工翻记录到实时报表，按菜品/餐次/人/班级四维统计。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Before/After 对比与核心价值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6个环节逐一对比，每个都有实质性改善。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3个价值：效率、规范、精细。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总结4点，每个功能对应解决一个具体问题。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感谢，欢迎提问。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/Users/xixue/Library/CloudStorage/SynologyDrive-myspace/客户端项目/总务管理模块PPT/images/bg-cover_2560x144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B2D">
              <a:alpha val="60000"/>
            </a:srgbClr>
          </a:solidFill>
          <a:ln/>
        </p:spPr>
      </p:sp>
      <p:sp>
        <p:nvSpPr>
          <p:cNvPr id="5" name="Text 1"/>
          <p:cNvSpPr/>
          <p:nvPr/>
        </p:nvSpPr>
        <p:spPr>
          <a:xfrm>
            <a:off x="731520" y="91440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93C5FD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</a:t>
            </a:r>
            <a:endParaRPr lang="en-US" sz="1600" dirty="0"/>
          </a:p>
        </p:txBody>
      </p:sp>
      <p:sp>
        <p:nvSpPr>
          <p:cNvPr id="6" name="Text 2"/>
          <p:cNvSpPr/>
          <p:nvPr/>
        </p:nvSpPr>
        <p:spPr>
          <a:xfrm>
            <a:off x="731520" y="1371600"/>
            <a:ext cx="6400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000" b="1" spc="250" kern="0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订餐管理模块</a:t>
            </a:r>
            <a:endParaRPr lang="en-US" sz="4000" dirty="0"/>
          </a:p>
        </p:txBody>
      </p:sp>
      <p:sp>
        <p:nvSpPr>
          <p:cNvPr id="7" name="Text 3"/>
          <p:cNvSpPr/>
          <p:nvPr/>
        </p:nvSpPr>
        <p:spPr>
          <a:xfrm>
            <a:off x="731520" y="2377440"/>
            <a:ext cx="5943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50000"/>
              </a:lnSpc>
              <a:buNone/>
            </a:pPr>
            <a:r>
              <a:rPr lang="en-US" sz="1600" dirty="0">
                <a:solidFill>
                  <a:srgbClr val="CBD5E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周期配餐、在线订餐、停餐审批、批量代订、多维报表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731520" y="41148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总务管理 · 功能模块介绍</a:t>
            </a:r>
            <a:endParaRPr lang="en-US" sz="1200" dirty="0"/>
          </a:p>
        </p:txBody>
      </p:sp>
      <p:sp>
        <p:nvSpPr>
          <p:cNvPr id="9" name="Text 5"/>
          <p:cNvSpPr/>
          <p:nvPr/>
        </p:nvSpPr>
        <p:spPr>
          <a:xfrm>
            <a:off x="731520" y="438912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2026年7月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目录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今天讲四件事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548640" y="146304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548640" y="1463040"/>
            <a:ext cx="36576" cy="128016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Text 4"/>
          <p:cNvSpPr/>
          <p:nvPr/>
        </p:nvSpPr>
        <p:spPr>
          <a:xfrm>
            <a:off x="731520" y="16459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01</a:t>
            </a:r>
            <a:endParaRPr lang="en-US" sz="2800" dirty="0"/>
          </a:p>
        </p:txBody>
      </p:sp>
      <p:sp>
        <p:nvSpPr>
          <p:cNvPr id="8" name="Text 5"/>
          <p:cNvSpPr/>
          <p:nvPr/>
        </p:nvSpPr>
        <p:spPr>
          <a:xfrm>
            <a:off x="1554480" y="169164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订餐管理的挑战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1554480" y="214884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传统模式有哪些问题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4754880" y="146304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754880" y="1463040"/>
            <a:ext cx="36576" cy="128016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2" name="Text 9"/>
          <p:cNvSpPr/>
          <p:nvPr/>
        </p:nvSpPr>
        <p:spPr>
          <a:xfrm>
            <a:off x="4937760" y="164592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02</a:t>
            </a:r>
            <a:endParaRPr lang="en-US" sz="2800" dirty="0"/>
          </a:p>
        </p:txBody>
      </p:sp>
      <p:sp>
        <p:nvSpPr>
          <p:cNvPr id="13" name="Text 10"/>
          <p:cNvSpPr/>
          <p:nvPr/>
        </p:nvSpPr>
        <p:spPr>
          <a:xfrm>
            <a:off x="5760720" y="169164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核心功能模块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5760720" y="214884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配餐、订餐、菜品、配置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548640" y="301752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548640" y="3017520"/>
            <a:ext cx="36576" cy="128016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7" name="Text 14"/>
          <p:cNvSpPr/>
          <p:nvPr/>
        </p:nvSpPr>
        <p:spPr>
          <a:xfrm>
            <a:off x="731520" y="32004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03</a:t>
            </a:r>
            <a:endParaRPr lang="en-US" sz="2800" dirty="0"/>
          </a:p>
        </p:txBody>
      </p:sp>
      <p:sp>
        <p:nvSpPr>
          <p:cNvPr id="18" name="Text 15"/>
          <p:cNvSpPr/>
          <p:nvPr/>
        </p:nvSpPr>
        <p:spPr>
          <a:xfrm>
            <a:off x="1554480" y="324612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典型应用场景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1554480" y="370332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两个真实场景走一遍流程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4754880" y="3017520"/>
            <a:ext cx="384048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4754880" y="3017520"/>
            <a:ext cx="36576" cy="128016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2" name="Text 19"/>
          <p:cNvSpPr/>
          <p:nvPr/>
        </p:nvSpPr>
        <p:spPr>
          <a:xfrm>
            <a:off x="4937760" y="32004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04</a:t>
            </a:r>
            <a:endParaRPr lang="en-US" sz="2800" dirty="0"/>
          </a:p>
        </p:txBody>
      </p:sp>
      <p:sp>
        <p:nvSpPr>
          <p:cNvPr id="23" name="Text 20"/>
          <p:cNvSpPr/>
          <p:nvPr/>
        </p:nvSpPr>
        <p:spPr>
          <a:xfrm>
            <a:off x="5760720" y="3246120"/>
            <a:ext cx="2651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价值与优势</a:t>
            </a:r>
            <a:endParaRPr lang="en-US" sz="1700" dirty="0"/>
          </a:p>
        </p:txBody>
      </p:sp>
      <p:sp>
        <p:nvSpPr>
          <p:cNvPr id="24" name="Text 21"/>
          <p:cNvSpPr/>
          <p:nvPr/>
        </p:nvSpPr>
        <p:spPr>
          <a:xfrm>
            <a:off x="5760720" y="370332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Before/After 对比与核心价值</a:t>
            </a:r>
            <a:endParaRPr lang="en-US" sz="1300" dirty="0"/>
          </a:p>
        </p:txBody>
      </p:sp>
      <p:sp>
        <p:nvSpPr>
          <p:cNvPr id="25" name="Shape 22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订餐管理模块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 / 18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01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400" b="1" spc="250" kern="0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订餐管理的挑战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传统模式有哪些问题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订餐管理模块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3 / 18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传统订餐管理的3个实际问题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问题在哪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365760" y="1325880"/>
            <a:ext cx="265176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365760" y="1325880"/>
            <a:ext cx="36576" cy="274320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7" name="Text 4"/>
          <p:cNvSpPr/>
          <p:nvPr/>
        </p:nvSpPr>
        <p:spPr>
          <a:xfrm>
            <a:off x="594360" y="155448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问题一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594360" y="1920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配餐排菜靠手工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594360" y="2423160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食堂管理员每周用Excel排菜，手动按天按餐次填菜品。改一道菜要改多处，排菜效率低，容易遗漏或重复，上下周之间没法快速复制。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246120" y="1325880"/>
            <a:ext cx="265176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246120" y="1325880"/>
            <a:ext cx="36576" cy="274320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12" name="Text 9"/>
          <p:cNvSpPr/>
          <p:nvPr/>
        </p:nvSpPr>
        <p:spPr>
          <a:xfrm>
            <a:off x="3474720" y="155448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问题二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3474720" y="1920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订餐统计靠人工数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3474720" y="2423160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每天订了多少份、哪个菜品最受欢迎、哪个班级订餐率低，靠人工翻记录统计。月末汇总耗时几天，数据还容易出错，无法实时指导采购。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6126480" y="1325880"/>
            <a:ext cx="2651760" cy="27432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6126480" y="1325880"/>
            <a:ext cx="36576" cy="274320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17" name="Text 14"/>
          <p:cNvSpPr/>
          <p:nvPr/>
        </p:nvSpPr>
        <p:spPr>
          <a:xfrm>
            <a:off x="6355080" y="155448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问题三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6355080" y="1920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停餐退费流程繁琐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6355080" y="2423160"/>
            <a:ext cx="2194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学生请假要停餐，家长打电话告知食堂，食堂手动操作退费。审批没有标准流程，退费记录散落，月底对账困难，容易漏退或多退。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订餐管理模块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4 / 18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02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400" b="1" spc="250" kern="0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核心功能模块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配餐、订餐、菜品、配置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订餐管理模块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5 / 18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订餐管理模块包含4个核心功能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功能总览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1837944" y="1417320"/>
            <a:ext cx="1298448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1837944" y="1417320"/>
            <a:ext cx="1298448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Text 4"/>
          <p:cNvSpPr/>
          <p:nvPr/>
        </p:nvSpPr>
        <p:spPr>
          <a:xfrm>
            <a:off x="1929384" y="1691640"/>
            <a:ext cx="11155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01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1929384" y="2057400"/>
            <a:ext cx="1115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配餐管理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1929384" y="2423160"/>
            <a:ext cx="11155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周视图编排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餐次复制粘贴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设备供应量分配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3227832" y="1417320"/>
            <a:ext cx="1298448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227832" y="1417320"/>
            <a:ext cx="1298448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2" name="Text 9"/>
          <p:cNvSpPr/>
          <p:nvPr/>
        </p:nvSpPr>
        <p:spPr>
          <a:xfrm>
            <a:off x="3319272" y="1691640"/>
            <a:ext cx="11155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02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3319272" y="2057400"/>
            <a:ext cx="1115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订餐管理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3319272" y="2423160"/>
            <a:ext cx="11155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订餐记录查询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停餐审批流程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批量订餐导入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4617720" y="1417320"/>
            <a:ext cx="1298448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4617720" y="1417320"/>
            <a:ext cx="1298448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7" name="Text 14"/>
          <p:cNvSpPr/>
          <p:nvPr/>
        </p:nvSpPr>
        <p:spPr>
          <a:xfrm>
            <a:off x="4709160" y="1691640"/>
            <a:ext cx="11155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03</a:t>
            </a:r>
            <a:endParaRPr lang="en-US" sz="2000" dirty="0"/>
          </a:p>
        </p:txBody>
      </p:sp>
      <p:sp>
        <p:nvSpPr>
          <p:cNvPr id="18" name="Text 15"/>
          <p:cNvSpPr/>
          <p:nvPr/>
        </p:nvSpPr>
        <p:spPr>
          <a:xfrm>
            <a:off x="4709160" y="2057400"/>
            <a:ext cx="1115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菜品管理</a:t>
            </a: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4709160" y="2423160"/>
            <a:ext cx="11155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菜品档案管理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套餐组合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营养描述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6007608" y="1417320"/>
            <a:ext cx="1298448" cy="228600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1" name="Shape 18"/>
          <p:cNvSpPr/>
          <p:nvPr/>
        </p:nvSpPr>
        <p:spPr>
          <a:xfrm>
            <a:off x="6007608" y="1417320"/>
            <a:ext cx="1298448" cy="36576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2" name="Text 19"/>
          <p:cNvSpPr/>
          <p:nvPr/>
        </p:nvSpPr>
        <p:spPr>
          <a:xfrm>
            <a:off x="6099048" y="1691640"/>
            <a:ext cx="11155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04</a:t>
            </a:r>
            <a:endParaRPr lang="en-US" sz="2000" dirty="0"/>
          </a:p>
        </p:txBody>
      </p:sp>
      <p:sp>
        <p:nvSpPr>
          <p:cNvPr id="23" name="Text 20"/>
          <p:cNvSpPr/>
          <p:nvPr/>
        </p:nvSpPr>
        <p:spPr>
          <a:xfrm>
            <a:off x="6099048" y="2057400"/>
            <a:ext cx="111556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配置管理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6099048" y="2423160"/>
            <a:ext cx="1115568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订餐时间规则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停餐审批配置</a:t>
            </a:r>
            <a:endParaRPr lang="en-US" sz="1100" dirty="0"/>
          </a:p>
          <a:p>
            <a:pPr algn="ctr" indent="0" marL="0">
              <a:lnSpc>
                <a:spcPct val="160000"/>
              </a:lnSpc>
              <a:buNone/>
            </a:pPr>
            <a:r>
              <a:rPr lang="en-US" sz="11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菜品限售管理</a:t>
            </a:r>
            <a:endParaRPr lang="en-US" sz="1100" dirty="0"/>
          </a:p>
        </p:txBody>
      </p:sp>
      <p:sp>
        <p:nvSpPr>
          <p:cNvPr id="25" name="Shape 22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订餐管理模块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6 / 18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配餐管理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周期菜单周视图编排，餐次一键复制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周视图编排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按自然周展示每日每餐次菜品网格，支持上下周切换，所见即所得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餐次复制粘贴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某天某餐次的菜品配置可整体复制到其他餐次，大幅提升排菜效率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上下架机制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配餐计划未上架则用户端不可见，支持草稿态编辑，确认后发布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设备供应量分配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同一菜品可按食堂窗口设备分配不同供应量，精确控制每窗口供餐量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核心价值：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排菜效率提升——从手工填表到周视图拖选+一键复制，配餐时间从小时级缩短到分钟级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订餐管理模块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7 / 18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订餐管理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在线订餐、停餐审批、批量代订全流程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订餐记录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多维筛选（姓名/班级/餐次/状态/核销状态），支持退款、停餐、取消停餐操作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停餐审批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学生和教职工独立配置审批人+抄送人，支持自动通过、自动退款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批量订餐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按周模板选择菜品+Excel导入人员，自动算价，一键批量生成订餐单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请假自动退餐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与请假模块联动，请假审批通过后系统自动退餐，无需人工干预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核心价值：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停餐退费自动化——审批流程标准化，请假自动退餐联动，月底对账从几天缩短到一键导出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订餐管理模块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8 / 18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菜品与食材管理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菜品档案、套餐组合、食材采购全链条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菜品档案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名称、图片、单价、标签、配料关联食材，支持营养描述和菜品评价管理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套餐管理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支持将多道菜品组合为套餐，统一定价和供应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食材管理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食材基础档案含营养信息，菜品通过配料关联食材并指定重量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采购管理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食材采购流水记录，按食材/供应商/日期筛选，支持导出对账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核心价值：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食材可追溯——从采购到菜品到订餐，全链条数据留痕，支撑食品安全追溯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订餐管理模块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9 / 18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配置管理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订餐规则、停餐审批、菜品限售全量配置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45720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45720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7" name="Shape 4"/>
          <p:cNvSpPr/>
          <p:nvPr/>
        </p:nvSpPr>
        <p:spPr>
          <a:xfrm>
            <a:off x="64008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8" name="Text 5"/>
          <p:cNvSpPr/>
          <p:nvPr/>
        </p:nvSpPr>
        <p:spPr>
          <a:xfrm>
            <a:off x="64008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96012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订餐时间配置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96012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精确到「天+时分」控制可预订时间窗，如提前1天6点前可订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663440" y="1371600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3" name="Shape 10"/>
          <p:cNvSpPr/>
          <p:nvPr/>
        </p:nvSpPr>
        <p:spPr>
          <a:xfrm>
            <a:off x="4846320" y="1645920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4" name="Text 11"/>
          <p:cNvSpPr/>
          <p:nvPr/>
        </p:nvSpPr>
        <p:spPr>
          <a:xfrm>
            <a:off x="4846320" y="1645920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2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66360" y="146304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停餐审批配置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166360" y="17373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分学生/教职工两套，审批人按角色+部门+指定人员三维定位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45720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45720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9" name="Shape 16"/>
          <p:cNvSpPr/>
          <p:nvPr/>
        </p:nvSpPr>
        <p:spPr>
          <a:xfrm>
            <a:off x="64008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0" name="Text 17"/>
          <p:cNvSpPr/>
          <p:nvPr/>
        </p:nvSpPr>
        <p:spPr>
          <a:xfrm>
            <a:off x="64008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3</a:t>
            </a:r>
            <a:endParaRPr lang="en-US" sz="1100" dirty="0"/>
          </a:p>
        </p:txBody>
      </p:sp>
      <p:sp>
        <p:nvSpPr>
          <p:cNvPr id="21" name="Text 18"/>
          <p:cNvSpPr/>
          <p:nvPr/>
        </p:nvSpPr>
        <p:spPr>
          <a:xfrm>
            <a:off x="96012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菜品限售</a:t>
            </a: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96012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按班级维度限制可购买人群，差异化供应</a:t>
            </a:r>
            <a:endParaRPr lang="en-US" sz="1200" dirty="0"/>
          </a:p>
        </p:txBody>
      </p:sp>
      <p:sp>
        <p:nvSpPr>
          <p:cNvPr id="23" name="Shape 20"/>
          <p:cNvSpPr/>
          <p:nvPr/>
        </p:nvSpPr>
        <p:spPr>
          <a:xfrm>
            <a:off x="4663440" y="2258568"/>
            <a:ext cx="4023360" cy="749808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4663440" y="2258568"/>
            <a:ext cx="36576" cy="749808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25" name="Shape 22"/>
          <p:cNvSpPr/>
          <p:nvPr/>
        </p:nvSpPr>
        <p:spPr>
          <a:xfrm>
            <a:off x="4846320" y="2532888"/>
            <a:ext cx="201168" cy="201168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6" name="Text 23"/>
          <p:cNvSpPr/>
          <p:nvPr/>
        </p:nvSpPr>
        <p:spPr>
          <a:xfrm>
            <a:off x="4846320" y="2532888"/>
            <a:ext cx="2011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4</a:t>
            </a:r>
            <a:endParaRPr lang="en-US" sz="1100" dirty="0"/>
          </a:p>
        </p:txBody>
      </p:sp>
      <p:sp>
        <p:nvSpPr>
          <p:cNvPr id="27" name="Text 24"/>
          <p:cNvSpPr/>
          <p:nvPr/>
        </p:nvSpPr>
        <p:spPr>
          <a:xfrm>
            <a:off x="5166360" y="235000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超卖控制</a:t>
            </a:r>
            <a:endParaRPr lang="en-US" sz="1400" dirty="0"/>
          </a:p>
        </p:txBody>
      </p:sp>
      <p:sp>
        <p:nvSpPr>
          <p:cNvPr id="28" name="Text 25"/>
          <p:cNvSpPr/>
          <p:nvPr/>
        </p:nvSpPr>
        <p:spPr>
          <a:xfrm>
            <a:off x="5166360" y="2624328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点餐机场景是否允许超供应量售卖，灵活适配食堂窗口需求</a:t>
            </a:r>
            <a:endParaRPr lang="en-US" sz="1200" dirty="0"/>
          </a:p>
        </p:txBody>
      </p:sp>
      <p:sp>
        <p:nvSpPr>
          <p:cNvPr id="29" name="Shape 26"/>
          <p:cNvSpPr/>
          <p:nvPr/>
        </p:nvSpPr>
        <p:spPr>
          <a:xfrm>
            <a:off x="457200" y="3337560"/>
            <a:ext cx="8229600" cy="457200"/>
          </a:xfrm>
          <a:prstGeom prst="rect">
            <a:avLst/>
          </a:prstGeom>
          <a:solidFill>
            <a:srgbClr val="F1F5F9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640080" y="338328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核心价值：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规则引擎化——订餐/停餐/限售/超卖全量可配，适配不同学校的管理制度</a:t>
            </a:r>
            <a:endParaRPr lang="en-US" sz="1300" dirty="0"/>
          </a:p>
        </p:txBody>
      </p:sp>
      <p:sp>
        <p:nvSpPr>
          <p:cNvPr id="31" name="Shape 28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32" name="Text 29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订餐管理模块</a:t>
            </a:r>
            <a:endParaRPr lang="en-US" sz="1000" dirty="0"/>
          </a:p>
        </p:txBody>
      </p:sp>
      <p:sp>
        <p:nvSpPr>
          <p:cNvPr id="33" name="Text 30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10 / 18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03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400" b="1" spc="250" kern="0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典型应用场景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两个真实场景走一遍流程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订餐管理模块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11 / 18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457200" y="320040"/>
            <a:ext cx="1097280" cy="320040"/>
          </a:xfrm>
          <a:prstGeom prst="roundRect">
            <a:avLst>
              <a:gd name="adj" fmla="val 142857"/>
            </a:avLst>
          </a:prstGeom>
          <a:solidFill>
            <a:srgbClr val="DC2626"/>
          </a:solidFill>
          <a:ln/>
        </p:spPr>
      </p:sp>
      <p:sp>
        <p:nvSpPr>
          <p:cNvPr id="4" name="Text 1"/>
          <p:cNvSpPr/>
          <p:nvPr/>
        </p:nvSpPr>
        <p:spPr>
          <a:xfrm>
            <a:off x="457200" y="320040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场景一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691640" y="27432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学生日常订餐与停餐退费</a:t>
            </a:r>
            <a:endParaRPr lang="en-US" sz="2400" dirty="0"/>
          </a:p>
        </p:txBody>
      </p:sp>
      <p:sp>
        <p:nvSpPr>
          <p:cNvPr id="6" name="Shape 3"/>
          <p:cNvSpPr/>
          <p:nvPr/>
        </p:nvSpPr>
        <p:spPr>
          <a:xfrm>
            <a:off x="45720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457200" y="1005840"/>
            <a:ext cx="36576" cy="164592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8" name="Text 5"/>
          <p:cNvSpPr/>
          <p:nvPr/>
        </p:nvSpPr>
        <p:spPr>
          <a:xfrm>
            <a:off x="685800" y="11430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DC262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以前怎么做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685800" y="146304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家长打电话/微信告知食堂要停餐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85800" y="173736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食堂手动操作退费，记录在纸上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685800" y="201168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月底人工翻记录统计退费金额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85800" y="228600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经常漏退或多退，对账困难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66344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663440" y="1005840"/>
            <a:ext cx="36576" cy="1645920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15" name="Text 12"/>
          <p:cNvSpPr/>
          <p:nvPr/>
        </p:nvSpPr>
        <p:spPr>
          <a:xfrm>
            <a:off x="4892040" y="11430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现在怎么做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4892040" y="146304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家长在小程序申请停餐，附原因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4892040" y="173736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审批人收到推送，通过/驳回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4892040" y="201168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通过后自动退款，记录留痕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4892040" y="228600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请假审批通过自动退餐，无需申请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57200" y="2926080"/>
            <a:ext cx="8229600" cy="502920"/>
          </a:xfrm>
          <a:prstGeom prst="rect">
            <a:avLst/>
          </a:prstGeom>
          <a:solidFill>
            <a:srgbClr val="F0FDF4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40080" y="2971800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效果：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停餐退费从手工操作到流程自动化，审批记录可追溯，对账一键导出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订餐管理模块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12 / 18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457200" y="320040"/>
            <a:ext cx="1097280" cy="320040"/>
          </a:xfrm>
          <a:prstGeom prst="roundRect">
            <a:avLst>
              <a:gd name="adj" fmla="val 142857"/>
            </a:avLst>
          </a:prstGeom>
          <a:solidFill>
            <a:srgbClr val="DC2626"/>
          </a:solidFill>
          <a:ln/>
        </p:spPr>
      </p:sp>
      <p:sp>
        <p:nvSpPr>
          <p:cNvPr id="4" name="Text 1"/>
          <p:cNvSpPr/>
          <p:nvPr/>
        </p:nvSpPr>
        <p:spPr>
          <a:xfrm>
            <a:off x="457200" y="320040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场景二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1691640" y="274320"/>
            <a:ext cx="5486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4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食堂配餐排菜与统计</a:t>
            </a:r>
            <a:endParaRPr lang="en-US" sz="2400" dirty="0"/>
          </a:p>
        </p:txBody>
      </p:sp>
      <p:sp>
        <p:nvSpPr>
          <p:cNvPr id="6" name="Shape 3"/>
          <p:cNvSpPr/>
          <p:nvPr/>
        </p:nvSpPr>
        <p:spPr>
          <a:xfrm>
            <a:off x="45720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457200" y="1005840"/>
            <a:ext cx="36576" cy="1645920"/>
          </a:xfrm>
          <a:prstGeom prst="rect">
            <a:avLst/>
          </a:prstGeom>
          <a:solidFill>
            <a:srgbClr val="DC2626"/>
          </a:solidFill>
          <a:ln/>
        </p:spPr>
      </p:sp>
      <p:sp>
        <p:nvSpPr>
          <p:cNvPr id="8" name="Text 5"/>
          <p:cNvSpPr/>
          <p:nvPr/>
        </p:nvSpPr>
        <p:spPr>
          <a:xfrm>
            <a:off x="685800" y="11430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DC2626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以前怎么做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685800" y="146304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每周用Excel排菜，手动填菜品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685800" y="173736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改一道菜要改多处，容易遗漏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685800" y="201168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每天订餐量靠人工翻记录统计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685800" y="228600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采购计划凭经验，浪费或不足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663440" y="1005840"/>
            <a:ext cx="4023360" cy="164592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4663440" y="1005840"/>
            <a:ext cx="36576" cy="1645920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15" name="Text 12"/>
          <p:cNvSpPr/>
          <p:nvPr/>
        </p:nvSpPr>
        <p:spPr>
          <a:xfrm>
            <a:off x="4892040" y="11430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现在怎么做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4892040" y="146304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周视图编排，菜品库多选，一键复制</a:t>
            </a:r>
            <a:endParaRPr lang="en-US" sz="1200" dirty="0"/>
          </a:p>
        </p:txBody>
      </p:sp>
      <p:sp>
        <p:nvSpPr>
          <p:cNvPr id="17" name="Text 14"/>
          <p:cNvSpPr/>
          <p:nvPr/>
        </p:nvSpPr>
        <p:spPr>
          <a:xfrm>
            <a:off x="4892040" y="173736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上下架机制，确认后发布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4892040" y="201168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今日订餐统计实时查看，按菜品/餐次/班级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4892040" y="228600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• 报表导出指导采购，减少浪费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57200" y="2926080"/>
            <a:ext cx="8229600" cy="502920"/>
          </a:xfrm>
          <a:prstGeom prst="rect">
            <a:avLst/>
          </a:prstGeom>
          <a:solidFill>
            <a:srgbClr val="F0FDF4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640080" y="2971800"/>
            <a:ext cx="78638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效果：</a:t>
            </a:r>
            <a:pPr indent="0" marL="0"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配餐从手工填表到可视化编排，统计从人工数到实时报表，采购有据可依</a:t>
            </a:r>
            <a:endParaRPr lang="en-US" sz="1300" dirty="0"/>
          </a:p>
        </p:txBody>
      </p:sp>
      <p:sp>
        <p:nvSpPr>
          <p:cNvPr id="22" name="Shape 19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订餐管理模块</a:t>
            </a:r>
            <a:endParaRPr lang="en-US" sz="1000" dirty="0"/>
          </a:p>
        </p:txBody>
      </p:sp>
      <p:sp>
        <p:nvSpPr>
          <p:cNvPr id="24" name="Text 21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13 / 18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0"/>
          <p:cNvSpPr/>
          <p:nvPr/>
        </p:nvSpPr>
        <p:spPr>
          <a:xfrm>
            <a:off x="0" y="0"/>
            <a:ext cx="137160" cy="514350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4" name="Text 1"/>
          <p:cNvSpPr/>
          <p:nvPr/>
        </p:nvSpPr>
        <p:spPr>
          <a:xfrm>
            <a:off x="731520" y="1097280"/>
            <a:ext cx="1828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b="1" spc="200" kern="0" dirty="0">
                <a:solidFill>
                  <a:srgbClr val="2563E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04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731520" y="155448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400" b="1" spc="250" kern="0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价值与优势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731520" y="283464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Before/After 对比与核心价值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订餐管理模块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14 / 18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Before / After 对比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装了这套系统，哪些事情变好了</a:t>
            </a:r>
            <a:endParaRPr lang="en-US" sz="1400" dirty="0"/>
          </a:p>
        </p:txBody>
      </p:sp>
      <p:graphicFrame>
        <p:nvGraphicFramePr>
          <p:cNvPr id="1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63040"/>
          <a:ext cx="8229600" cy="914400"/>
        </p:xfrm>
        <a:graphic>
          <a:graphicData uri="http://schemas.openxmlformats.org/drawingml/2006/table">
            <a:tbl>
              <a:tblPr/>
              <a:tblGrid>
                <a:gridCol w="1371600"/>
                <a:gridCol w="3383280"/>
                <a:gridCol w="3474720"/>
              </a:tblGrid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环节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以前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现在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 anchor="ctr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F9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环节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以前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现在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配餐排菜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Excel手动填，改一处改多处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周视图编排，餐次一键复制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订餐统计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人工翻记录，月末汇总数天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实时报表，按菜品/餐次/人/班级四维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停餐退费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打电话告知，手动退费，记录在纸上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小程序申请，审批通过自动退款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批量代订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逐个登记，容易出错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周模板+Excel导入，自动算价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请假退餐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94A3B8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家长另行通知食堂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1E293B"/>
                          </a:solidFill>
                          <a:latin typeface="PingFang SC" pitchFamily="34" charset="0"/>
                          <a:ea typeface="PingFang SC" pitchFamily="34" charset="-122"/>
                          <a:cs typeface="PingFang SC" pitchFamily="34" charset="-120"/>
                        </a:rPr>
                        <a:t>请假审批通过自动退餐联动</a:t>
                      </a:r>
                      <a:endParaRPr lang="en-US" sz="1400" dirty="0">
                        <a:latin typeface="PingFang SC" charset="0"/>
                        <a:ea typeface="PingFang SC" charset="0"/>
                        <a:cs typeface="PingFang SC" charset="0"/>
                      </a:endParaRPr>
                    </a:p>
                  </a:txBody>
                  <a:tcPr marL="127000" marR="127000" marT="76200" marB="76200">
                    <a:lnL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2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7" name="Text 3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订餐管理模块</a:t>
            </a:r>
            <a:endParaRPr lang="en-US" sz="1000" dirty="0"/>
          </a:p>
        </p:txBody>
      </p:sp>
      <p:sp>
        <p:nvSpPr>
          <p:cNvPr id="8" name="Text 4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15 / 18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3个核心价值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8412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装了这套系统，带来什么改善</a:t>
            </a:r>
            <a:endParaRPr lang="en-US" sz="1400" dirty="0"/>
          </a:p>
        </p:txBody>
      </p:sp>
      <p:sp>
        <p:nvSpPr>
          <p:cNvPr id="5" name="Shape 2"/>
          <p:cNvSpPr/>
          <p:nvPr/>
        </p:nvSpPr>
        <p:spPr>
          <a:xfrm>
            <a:off x="365760" y="137160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365760" y="1371600"/>
            <a:ext cx="2651760" cy="36576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7" name="Text 4"/>
          <p:cNvSpPr/>
          <p:nvPr/>
        </p:nvSpPr>
        <p:spPr>
          <a:xfrm>
            <a:off x="594360" y="1600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效率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594360" y="1920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排菜统计自动化</a:t>
            </a:r>
            <a:endParaRPr lang="en-US" sz="1700" dirty="0"/>
          </a:p>
        </p:txBody>
      </p:sp>
      <p:sp>
        <p:nvSpPr>
          <p:cNvPr id="9" name="Text 6"/>
          <p:cNvSpPr/>
          <p:nvPr/>
        </p:nvSpPr>
        <p:spPr>
          <a:xfrm>
            <a:off x="594360" y="2468880"/>
            <a:ext cx="21945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6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周视图配餐+餐次复制，排菜从小时级到分钟级。四维统计报表实时查看，月末汇总一键导出。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3246120" y="137160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246120" y="1371600"/>
            <a:ext cx="2651760" cy="36576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12" name="Text 9"/>
          <p:cNvSpPr/>
          <p:nvPr/>
        </p:nvSpPr>
        <p:spPr>
          <a:xfrm>
            <a:off x="3474720" y="1600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规范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3474720" y="1920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停餐退费流程化</a:t>
            </a:r>
            <a:endParaRPr lang="en-US" sz="1700" dirty="0"/>
          </a:p>
        </p:txBody>
      </p:sp>
      <p:sp>
        <p:nvSpPr>
          <p:cNvPr id="14" name="Text 11"/>
          <p:cNvSpPr/>
          <p:nvPr/>
        </p:nvSpPr>
        <p:spPr>
          <a:xfrm>
            <a:off x="3474720" y="2468880"/>
            <a:ext cx="21945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6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停餐审批分学生/教职工独立配置，审批通过自动退款。请假自动退餐联动，全流程留痕可追溯。</a:t>
            </a:r>
            <a:endParaRPr lang="en-US" sz="1300" dirty="0"/>
          </a:p>
        </p:txBody>
      </p:sp>
      <p:sp>
        <p:nvSpPr>
          <p:cNvPr id="15" name="Shape 12"/>
          <p:cNvSpPr/>
          <p:nvPr/>
        </p:nvSpPr>
        <p:spPr>
          <a:xfrm>
            <a:off x="6126480" y="1371600"/>
            <a:ext cx="2651760" cy="292608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6126480" y="1371600"/>
            <a:ext cx="2651760" cy="36576"/>
          </a:xfrm>
          <a:prstGeom prst="rect">
            <a:avLst/>
          </a:prstGeom>
          <a:solidFill>
            <a:srgbClr val="059669"/>
          </a:solidFill>
          <a:ln/>
        </p:spPr>
      </p:sp>
      <p:sp>
        <p:nvSpPr>
          <p:cNvPr id="17" name="Text 14"/>
          <p:cNvSpPr/>
          <p:nvPr/>
        </p:nvSpPr>
        <p:spPr>
          <a:xfrm>
            <a:off x="6355080" y="160020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b="1" dirty="0">
                <a:solidFill>
                  <a:srgbClr val="0596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精细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6355080" y="19202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b="1" dirty="0">
                <a:solidFill>
                  <a:srgbClr val="1E293B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供应量精确管控</a:t>
            </a:r>
            <a:endParaRPr lang="en-US" sz="1700" dirty="0"/>
          </a:p>
        </p:txBody>
      </p:sp>
      <p:sp>
        <p:nvSpPr>
          <p:cNvPr id="19" name="Text 16"/>
          <p:cNvSpPr/>
          <p:nvPr/>
        </p:nvSpPr>
        <p:spPr>
          <a:xfrm>
            <a:off x="6355080" y="2468880"/>
            <a:ext cx="21945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6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设备级供应量分配，菜品按班级限售，超卖控制灵活配置。从粗放管理到精细化运营。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订餐管理模块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16 / 18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57200" y="320040"/>
            <a:ext cx="8229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600" b="1" spc="150" kern="0" dirty="0">
                <a:solidFill>
                  <a:srgbClr val="1E293B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总结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1143000" y="1437894"/>
            <a:ext cx="685800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5" name="Shape 2"/>
          <p:cNvSpPr/>
          <p:nvPr/>
        </p:nvSpPr>
        <p:spPr>
          <a:xfrm>
            <a:off x="1325880" y="1584198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  <a:ln/>
        </p:spPr>
      </p:sp>
      <p:sp>
        <p:nvSpPr>
          <p:cNvPr id="6" name="Text 3"/>
          <p:cNvSpPr/>
          <p:nvPr/>
        </p:nvSpPr>
        <p:spPr>
          <a:xfrm>
            <a:off x="1325880" y="158419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一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1828800" y="1437894"/>
            <a:ext cx="59893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周期配餐解决「排菜效率低」——周视图编排+餐次复制粘贴+设备供应量分配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1143000" y="2324862"/>
            <a:ext cx="685800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1325880" y="2471166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  <a:ln/>
        </p:spPr>
      </p:sp>
      <p:sp>
        <p:nvSpPr>
          <p:cNvPr id="10" name="Text 7"/>
          <p:cNvSpPr/>
          <p:nvPr/>
        </p:nvSpPr>
        <p:spPr>
          <a:xfrm>
            <a:off x="1325880" y="247116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二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1828800" y="2324862"/>
            <a:ext cx="59893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在线订餐解决「统计靠人工」——四维报表实时查看，一键导出</a:t>
            </a:r>
            <a:endParaRPr lang="en-US" sz="1300" dirty="0"/>
          </a:p>
        </p:txBody>
      </p:sp>
      <p:sp>
        <p:nvSpPr>
          <p:cNvPr id="12" name="Shape 9"/>
          <p:cNvSpPr/>
          <p:nvPr/>
        </p:nvSpPr>
        <p:spPr>
          <a:xfrm>
            <a:off x="1143000" y="3211830"/>
            <a:ext cx="685800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1325880" y="3358134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  <a:ln/>
        </p:spPr>
      </p:sp>
      <p:sp>
        <p:nvSpPr>
          <p:cNvPr id="14" name="Text 11"/>
          <p:cNvSpPr/>
          <p:nvPr/>
        </p:nvSpPr>
        <p:spPr>
          <a:xfrm>
            <a:off x="1325880" y="335813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三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1828800" y="3211830"/>
            <a:ext cx="59893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停餐审批解决「退费流程乱」——审批标准化+自动退款+请假联动</a:t>
            </a:r>
            <a:endParaRPr lang="en-US" sz="1300" dirty="0"/>
          </a:p>
        </p:txBody>
      </p:sp>
      <p:sp>
        <p:nvSpPr>
          <p:cNvPr id="16" name="Shape 13"/>
          <p:cNvSpPr/>
          <p:nvPr/>
        </p:nvSpPr>
        <p:spPr>
          <a:xfrm>
            <a:off x="1143000" y="4098798"/>
            <a:ext cx="6858000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  <a:effectLst>
            <a:outerShdw sx="100000" sy="100000" kx="0" ky="0" algn="bl" rotWithShape="0" blurRad="127000" dist="38100" dir="8100000">
              <a:srgbClr val="000000">
                <a:alpha val="18000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1325880" y="4245102"/>
            <a:ext cx="365760" cy="365760"/>
          </a:xfrm>
          <a:prstGeom prst="roundRect">
            <a:avLst>
              <a:gd name="adj" fmla="val 125000"/>
            </a:avLst>
          </a:prstGeom>
          <a:solidFill>
            <a:srgbClr val="2563EB"/>
          </a:solidFill>
          <a:ln/>
        </p:spPr>
      </p:sp>
      <p:sp>
        <p:nvSpPr>
          <p:cNvPr id="18" name="Text 15"/>
          <p:cNvSpPr/>
          <p:nvPr/>
        </p:nvSpPr>
        <p:spPr>
          <a:xfrm>
            <a:off x="1325880" y="4245102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四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1828800" y="4098798"/>
            <a:ext cx="59893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475569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批量代订解决「逐个登记易出错」——周模板+Excel导入+自动算价</a:t>
            </a:r>
            <a:endParaRPr lang="en-US" sz="1300" dirty="0"/>
          </a:p>
        </p:txBody>
      </p:sp>
      <p:sp>
        <p:nvSpPr>
          <p:cNvPr id="20" name="Shape 17"/>
          <p:cNvSpPr/>
          <p:nvPr/>
        </p:nvSpPr>
        <p:spPr>
          <a:xfrm>
            <a:off x="0" y="4823460"/>
            <a:ext cx="9144000" cy="320040"/>
          </a:xfrm>
          <a:prstGeom prst="rect">
            <a:avLst/>
          </a:prstGeom>
          <a:solidFill>
            <a:srgbClr val="F1F5F9"/>
          </a:solidFill>
          <a:ln w="6350">
            <a:solidFill>
              <a:srgbClr val="E2E8F0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457200" y="484174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订餐管理模块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7772400" y="484174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1000" dirty="0">
                <a:solidFill>
                  <a:srgbClr val="94A3B8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17 / 18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F1B2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0" descr="/Users/xixue/Library/CloudStorage/SynologyDrive-myspace/客户端项目/总务管理模块PPT/images/bg-closing_2560x144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F1B2D">
              <a:alpha val="55000"/>
            </a:srgbClr>
          </a:solidFill>
          <a:ln/>
        </p:spPr>
      </p:sp>
      <p:sp>
        <p:nvSpPr>
          <p:cNvPr id="5" name="Text 1"/>
          <p:cNvSpPr/>
          <p:nvPr/>
        </p:nvSpPr>
        <p:spPr>
          <a:xfrm>
            <a:off x="0" y="1371600"/>
            <a:ext cx="91440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6400" b="1" spc="500" kern="0" dirty="0">
                <a:solidFill>
                  <a:srgbClr val="FFFFFF"/>
                </a:solidFill>
                <a:latin typeface="Songti SC" pitchFamily="34" charset="0"/>
                <a:ea typeface="Songti SC" pitchFamily="34" charset="-122"/>
                <a:cs typeface="Songti SC" pitchFamily="34" charset="-120"/>
              </a:rPr>
              <a:t>谢谢</a:t>
            </a:r>
            <a:endParaRPr lang="en-US" sz="6400" dirty="0"/>
          </a:p>
        </p:txBody>
      </p:sp>
      <p:sp>
        <p:nvSpPr>
          <p:cNvPr id="6" name="Text 2"/>
          <p:cNvSpPr/>
          <p:nvPr/>
        </p:nvSpPr>
        <p:spPr>
          <a:xfrm>
            <a:off x="0" y="256032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800" dirty="0">
                <a:solidFill>
                  <a:srgbClr val="CBD5E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欢迎提问和交流</a:t>
            </a:r>
            <a:endParaRPr lang="en-US" sz="1800" dirty="0"/>
          </a:p>
        </p:txBody>
      </p:sp>
      <p:sp>
        <p:nvSpPr>
          <p:cNvPr id="7" name="Text 3"/>
          <p:cNvSpPr/>
          <p:nvPr/>
        </p:nvSpPr>
        <p:spPr>
          <a:xfrm>
            <a:off x="0" y="4114800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200" dirty="0">
                <a:solidFill>
                  <a:srgbClr val="CBD5E1"/>
                </a:solidFill>
                <a:latin typeface="PingFang SC" pitchFamily="34" charset="0"/>
                <a:ea typeface="PingFang SC" pitchFamily="34" charset="-122"/>
                <a:cs typeface="PingFang SC" pitchFamily="34" charset="-120"/>
              </a:rPr>
              <a:t>师易智慧校园 · 订餐管理模块  |  2026年7月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订餐管理模块功能介绍</dc:title>
  <dc:subject>PptxGenJS Presentation</dc:subject>
  <dc:creator>师易智慧校园</dc:creator>
  <cp:lastModifiedBy>师易智慧校园</cp:lastModifiedBy>
  <cp:revision>1</cp:revision>
  <dcterms:created xsi:type="dcterms:W3CDTF">2026-07-21T07:03:58Z</dcterms:created>
  <dcterms:modified xsi:type="dcterms:W3CDTF">2026-07-21T07:03:58Z</dcterms:modified>
</cp:coreProperties>
</file>