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各位好，今天介绍访客管理系统。这套系统解决的核心问题是：校外人员来校，怎么管得清楚、管得方便。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分四个部分讲：先说问题，再讲功能流程，然后是技术架构，最后说价值。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三个实际问题：慢、不安全、数据没用起来。不是空泛说痛点，都是门卫和访客每天遇到的具体麻烦。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六个环节逐一对比，能看出系统管理不是锦上添花，是解决实际问题。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这是重点部分。用一个真实场景串起来讲，让大家清楚访客到底怎么用。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五个模块：预约、核验、通行、记录、统计。下面用一个场景把前四个串起来走一遍。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先给一个全貌，接下来逐步拆开讲。这个场景很典型——校外人员来校交流，每个学校都有。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这一页把访客和被访人两侧的操作并排展示。访客填信息、被访人审批，两边各花一两分钟。关键是审批通过后权限自动下发，不需要人工操作。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这页是核心体验。访客到校后不需要掏证件、不需要找门卫登记，直接刷脸通过。系统同时通知被访人，省去了打电话确认的步骤。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离校环节自动完成。权限回收是安全关键——访客走了就不能再进了。记录归档后，后续要查随时能查。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三种方式不是非此即彼。正常走人脸，人脸不便的走二维码，没预约的走证件现场登记。根据学校实际情况配置。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权限管控是安全的核心。不只是开门，还要管什么时候能开、从哪开、开了之后权限什么时候收回来。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数据管理的价值在于：以前查记录靠翻本子，现在输个名字一秒出结果。统计报表也是自动的，不用人工汇总。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技术部分简单过一下，重点是讲清楚每一层干什么。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三层各司其职。校园服务器是关键——保证断网时闸机还能正常核验，不会因为网络问题把访客堵在门口。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最后说价值，不讲虚的，说具体改善。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三个改善都是具体的：安全上说身份核实清楚，效率上说门卫不用手写了，体验上说访客不用等。不堆数据，说实际情况。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总结四点，把前面讲的核心串一遍。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visitor-management/pptx-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A2540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1280160"/>
            <a:ext cx="64008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访客管理系统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731520" y="2286000"/>
            <a:ext cx="64008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kern="0" spc="100" dirty="0">
                <a:solidFill>
                  <a:srgbClr val="93C5FD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功能介绍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31520" y="2926080"/>
            <a:ext cx="5943600" cy="731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访客线上预约、被访人审批、到校刷脸核验、闸机自动放行、离校记录归档——一套系统管好校园来人。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065A82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当前问题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传统纸质登记为什么不够用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065A82"/>
          </a:solidFill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核心功能与使用流程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从预约到离校，访客怎么走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065A82"/>
          </a:solidFill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技术架构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云端、校园服务器、终端设备三层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065A82"/>
          </a:solidFill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65A82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实际价值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安全、效率、体验三个维度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20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64008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当前问题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纸质登记本管了这么多年，到底哪里不够用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传统访客管理的三个实际问题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36576" cy="310896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6596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登记慢，高峰堵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5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访客到门卫处填表、手工核对证件，一个人三到五分钟。开学季、家长会、学术会议期间，校门口排长队，访客和门卫都不方便。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36576" cy="310896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6596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身份难核实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5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门卫看一眼证件，没法判断真伪。登记本上的信息要查的时候翻半天，出了事追不到人。黑名单人员换个证件就能混进来。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36576" cy="310896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6596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数据用不起来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5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来访记录分散在不同门卫的登记本上，没法统计。学校想分析来访规律、查某个人的进出记录，基本靠人工翻本子。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20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纸质登记 vs 系统管理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新旧对比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457200" y="1371600"/>
          <a:ext cx="8229600" cy="3200400"/>
        </p:xfrm>
        <a:graphic>
          <a:graphicData uri="http://schemas.openxmlformats.org/drawingml/2006/table">
            <a:tbl>
              <a:tblPr/>
              <a:tblGrid>
                <a:gridCol w="1371600"/>
                <a:gridCol w="3200400"/>
                <a:gridCol w="3657600"/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纸质登记（现在）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系统管理（改造后）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来之前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打电话或直接到门卫处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访客在小程序上提交预约，被访人手机审批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进门时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填表、看证件、手写登记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闸机刷脸，1秒核验，自动开门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通行权限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门卫开门或发临时卡，容易忘收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权限绑定预约时段，过期自动失效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查记录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翻登记本，费时费力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后台按姓名、时间、被访人搜索，秒出结果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黑名单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门卫不一定认识，靠记忆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系统自动比对，命中即拦截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统计分析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无法统计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按日/周/月看出访趋势和高峰时段</a:t>
                      </a:r>
                      <a:endParaRPr lang="en-US" sz="13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 / 20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核心功能与使用流程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用一个真实场景，走完访客从预约到离校的全过程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系统做了哪几件事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五个功能模块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33756" y="1463040"/>
            <a:ext cx="16002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33756" y="1463040"/>
            <a:ext cx="160020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425196" y="1737360"/>
            <a:ext cx="1417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425196" y="224028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访客预约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25196" y="2697480"/>
            <a:ext cx="141732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访客线上填信息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被访人手机审批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052828" y="1463040"/>
            <a:ext cx="16002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052828" y="1463040"/>
            <a:ext cx="160020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2144268" y="1737360"/>
            <a:ext cx="1417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2144268" y="224028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身份核验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2144268" y="2697480"/>
            <a:ext cx="141732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人脸比对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证件识别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二维码扫码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771900" y="1463040"/>
            <a:ext cx="16002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771900" y="1463040"/>
            <a:ext cx="160020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3863340" y="1737360"/>
            <a:ext cx="1417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3863340" y="224028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门禁通行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863340" y="2697480"/>
            <a:ext cx="141732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闸机自动开门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权限时段管控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5490972" y="1463040"/>
            <a:ext cx="16002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490972" y="1463040"/>
            <a:ext cx="160020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5582412" y="1737360"/>
            <a:ext cx="1417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582412" y="224028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来访记录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5582412" y="2697480"/>
            <a:ext cx="141732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到校离校时间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可追溯查询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7210044" y="1463040"/>
            <a:ext cx="16002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210044" y="1463040"/>
            <a:ext cx="160020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7" name="Text 24"/>
          <p:cNvSpPr/>
          <p:nvPr/>
        </p:nvSpPr>
        <p:spPr>
          <a:xfrm>
            <a:off x="7301484" y="1737360"/>
            <a:ext cx="1417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7301484" y="224028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统计分析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301484" y="2697480"/>
            <a:ext cx="141732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来访趋势报表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导出备查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20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一位访客的完整经历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使用场景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34440"/>
            <a:ext cx="8229600" cy="6400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234440"/>
            <a:ext cx="54864" cy="64008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640080" y="1280160"/>
            <a:ext cx="786384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场景说明：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张教授（计算机学院）邀请合作企业的工程师李工来校做技术交流。李工之前没来过这所学校。以下是他从收到邀请到交流结束离开的完整过程。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22860" y="210312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2860" y="210312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60020" y="2240280"/>
            <a:ext cx="16916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60020" y="2514600"/>
            <a:ext cx="16916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预约申请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60020" y="2880360"/>
            <a:ext cx="169164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李工在小程序上填写来访信息并提交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160020" y="3429000"/>
            <a:ext cx="16916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60020" y="3474720"/>
            <a:ext cx="169164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时间：来访前一天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操作人：访客李工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080260" y="2971800"/>
            <a:ext cx="2286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2400300" y="210312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2400300" y="210312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2537460" y="2240280"/>
            <a:ext cx="16916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2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2537460" y="2514600"/>
            <a:ext cx="16916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审批授权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2537460" y="2880360"/>
            <a:ext cx="169164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张教授收到通知，确认后系统下发权限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2537460" y="3429000"/>
            <a:ext cx="16916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537460" y="3474720"/>
            <a:ext cx="169164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时间：预约提交后几分钟内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操作人：被访人张教授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457700" y="2971800"/>
            <a:ext cx="2286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4777740" y="210312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777740" y="210312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914900" y="2240280"/>
            <a:ext cx="16916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4914900" y="2514600"/>
            <a:ext cx="16916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到校核验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914900" y="2880360"/>
            <a:ext cx="169164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李工到校门，刷脸通过闸机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914900" y="3429000"/>
            <a:ext cx="16916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914900" y="3474720"/>
            <a:ext cx="169164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时间：来访当天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操作人：访客李工 + 闸机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6835140" y="2971800"/>
            <a:ext cx="2286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→</a:t>
            </a:r>
            <a:endParaRPr lang="en-US" sz="1800" dirty="0"/>
          </a:p>
        </p:txBody>
      </p:sp>
      <p:sp>
        <p:nvSpPr>
          <p:cNvPr id="32" name="Shape 29"/>
          <p:cNvSpPr/>
          <p:nvPr/>
        </p:nvSpPr>
        <p:spPr>
          <a:xfrm>
            <a:off x="7155180" y="210312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7155180" y="210312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34" name="Text 31"/>
          <p:cNvSpPr/>
          <p:nvPr/>
        </p:nvSpPr>
        <p:spPr>
          <a:xfrm>
            <a:off x="7292340" y="2240280"/>
            <a:ext cx="16916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4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7292340" y="2514600"/>
            <a:ext cx="16916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离校归档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292340" y="2880360"/>
            <a:ext cx="169164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交流结束，李工离校，记录自动归档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7292340" y="3429000"/>
            <a:ext cx="16916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292340" y="3474720"/>
            <a:ext cx="169164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时间：交流结束后</a:t>
            </a:r>
            <a:endParaRPr lang="en-US" sz="11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操作人：系统自动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41" name="Text 38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20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91440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914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1-2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50876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预约申请与审批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914400"/>
            <a:ext cx="40233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914400"/>
            <a:ext cx="40233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8" name="Shape 5"/>
          <p:cNvSpPr/>
          <p:nvPr/>
        </p:nvSpPr>
        <p:spPr>
          <a:xfrm>
            <a:off x="640080" y="1097280"/>
            <a:ext cx="731520" cy="274320"/>
          </a:xfrm>
          <a:prstGeom prst="roundRect">
            <a:avLst>
              <a:gd name="adj" fmla="val 100000"/>
            </a:avLst>
          </a:prstGeom>
          <a:solidFill>
            <a:srgbClr val="2563EB"/>
          </a:solidFill>
        </p:spPr>
      </p:sp>
      <p:sp>
        <p:nvSpPr>
          <p:cNvPr id="9" name="Text 6"/>
          <p:cNvSpPr/>
          <p:nvPr/>
        </p:nvSpPr>
        <p:spPr>
          <a:xfrm>
            <a:off x="640080" y="109728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访客端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463040" y="1078992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访客李工的操作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85800" y="1572768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868680" y="1508760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张教授把预约链接发给李工（微信或短信）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85800" y="1920240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868680" y="1856232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李工打开小程序，填写：姓名、手机号、身份证号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85800" y="2267712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6" name="Text 13"/>
          <p:cNvSpPr/>
          <p:nvPr/>
        </p:nvSpPr>
        <p:spPr>
          <a:xfrm>
            <a:off x="868680" y="2203704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填写来访信息：来访事由（技术交流）、预计到访时间、车牌号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85800" y="2615184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868680" y="2551176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上传本人照片（相册选图或现场拍照）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85800" y="2962656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868680" y="2898648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选择被访人：张教授（系统自动关联学院和办公地点）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85800" y="3310128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868680" y="3246120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点击提交，等待审批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914400"/>
            <a:ext cx="40233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914400"/>
            <a:ext cx="4023360" cy="36576"/>
          </a:xfrm>
          <a:prstGeom prst="rect">
            <a:avLst/>
          </a:prstGeom>
          <a:solidFill>
            <a:srgbClr val="1C7293"/>
          </a:solidFill>
        </p:spPr>
      </p:sp>
      <p:sp>
        <p:nvSpPr>
          <p:cNvPr id="25" name="Shape 22"/>
          <p:cNvSpPr/>
          <p:nvPr/>
        </p:nvSpPr>
        <p:spPr>
          <a:xfrm>
            <a:off x="4846320" y="1097280"/>
            <a:ext cx="731520" cy="274320"/>
          </a:xfrm>
          <a:prstGeom prst="roundRect">
            <a:avLst>
              <a:gd name="adj" fmla="val 100000"/>
            </a:avLst>
          </a:prstGeom>
          <a:solidFill>
            <a:srgbClr val="1C7293"/>
          </a:solidFill>
        </p:spPr>
      </p:sp>
      <p:sp>
        <p:nvSpPr>
          <p:cNvPr id="26" name="Text 23"/>
          <p:cNvSpPr/>
          <p:nvPr/>
        </p:nvSpPr>
        <p:spPr>
          <a:xfrm>
            <a:off x="4846320" y="109728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审批端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669280" y="1078992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被访人张教授的操作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4892040" y="1572768"/>
            <a:ext cx="73152" cy="73152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29" name="Text 26"/>
          <p:cNvSpPr/>
          <p:nvPr/>
        </p:nvSpPr>
        <p:spPr>
          <a:xfrm>
            <a:off x="5074920" y="1508760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张教授手机收到审批通知（短信 + 微信）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892040" y="1920240"/>
            <a:ext cx="73152" cy="73152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31" name="Text 28"/>
          <p:cNvSpPr/>
          <p:nvPr/>
        </p:nvSpPr>
        <p:spPr>
          <a:xfrm>
            <a:off x="5074920" y="1856232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点开通知，看到李工的完整预约信息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892040" y="2267712"/>
            <a:ext cx="73152" cy="73152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33" name="Text 30"/>
          <p:cNvSpPr/>
          <p:nvPr/>
        </p:nvSpPr>
        <p:spPr>
          <a:xfrm>
            <a:off x="5074920" y="2203704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核对姓名、事由、到访时间，确认无误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4892040" y="2615184"/>
            <a:ext cx="73152" cy="73152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35" name="Text 32"/>
          <p:cNvSpPr/>
          <p:nvPr/>
        </p:nvSpPr>
        <p:spPr>
          <a:xfrm>
            <a:off x="5074920" y="2551176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点击「通过」（如果信息不对可以驳回）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4892040" y="2962656"/>
            <a:ext cx="73152" cy="73152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37" name="Text 34"/>
          <p:cNvSpPr/>
          <p:nvPr/>
        </p:nvSpPr>
        <p:spPr>
          <a:xfrm>
            <a:off x="5074920" y="2898648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系统自动给李工下发通行权限，绑定预约时段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4892040" y="3310128"/>
            <a:ext cx="73152" cy="73152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39" name="Text 36"/>
          <p:cNvSpPr/>
          <p:nvPr/>
        </p:nvSpPr>
        <p:spPr>
          <a:xfrm>
            <a:off x="5074920" y="3246120"/>
            <a:ext cx="3383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李工收到通知：「审批已通过，请于约定时间到校」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457200" y="3886200"/>
            <a:ext cx="8229600" cy="50292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40080" y="393192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关键点：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整个预约和审批过程都在手机上完成，不需要打电话、不需要到门卫处。审批通过后权限自动生效，不用人工发卡。</a:t>
            </a:r>
            <a:endParaRPr lang="en-US" sz="1300" dirty="0"/>
          </a:p>
        </p:txBody>
      </p:sp>
      <p:sp>
        <p:nvSpPr>
          <p:cNvPr id="42" name="Shape 3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20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91440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914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50876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到校核验与通行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来访当天上午 9 点，李工开车到达学校南门。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188720"/>
            <a:ext cx="822960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9" name="Shape 6"/>
          <p:cNvSpPr/>
          <p:nvPr/>
        </p:nvSpPr>
        <p:spPr>
          <a:xfrm>
            <a:off x="685800" y="1371600"/>
            <a:ext cx="1097280" cy="274320"/>
          </a:xfrm>
          <a:prstGeom prst="roundRect">
            <a:avLst>
              <a:gd name="adj" fmla="val 100000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685800" y="137160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门禁终端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874520" y="1353312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闸机前的实际过程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31520" y="1837944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3" name="Text 10"/>
          <p:cNvSpPr/>
          <p:nvPr/>
        </p:nvSpPr>
        <p:spPr>
          <a:xfrm>
            <a:off x="914400" y="1783080"/>
            <a:ext cx="75438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李工走到人行闸机前，面部对准识别屏幕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31520" y="2130552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5" name="Text 12"/>
          <p:cNvSpPr/>
          <p:nvPr/>
        </p:nvSpPr>
        <p:spPr>
          <a:xfrm>
            <a:off x="914400" y="2075688"/>
            <a:ext cx="75438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系统在 1秒内 完成人脸比对：照片与预约时上传的一致 ✓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31520" y="2423160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914400" y="2368296"/>
            <a:ext cx="75438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同时核验三项：身份匹配 ✓、预约在有效期内 ✓、当前时段允许通行 ✓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31520" y="2715768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9" name="Text 16"/>
          <p:cNvSpPr/>
          <p:nvPr/>
        </p:nvSpPr>
        <p:spPr>
          <a:xfrm>
            <a:off x="914400" y="2660904"/>
            <a:ext cx="75438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三项全部通过，闸机自动开门，李工通过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31520" y="3008376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1" name="Text 18"/>
          <p:cNvSpPr/>
          <p:nvPr/>
        </p:nvSpPr>
        <p:spPr>
          <a:xfrm>
            <a:off x="914400" y="2953512"/>
            <a:ext cx="75438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系统同步做两件事：① 记录到校时间 ② 给张教授发通知「您的访客李工已到校」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31520" y="3300984"/>
            <a:ext cx="73152" cy="73152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3" name="Text 20"/>
          <p:cNvSpPr/>
          <p:nvPr/>
        </p:nvSpPr>
        <p:spPr>
          <a:xfrm>
            <a:off x="914400" y="3246120"/>
            <a:ext cx="75438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如果李工开了车，停车场道闸联动识别车牌（已在预约时登记），自动放行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457200" y="3749040"/>
            <a:ext cx="8229600" cy="502920"/>
          </a:xfrm>
          <a:prstGeom prst="rect">
            <a:avLst/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" y="379476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如果核验不通过会怎样？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 人脸比对不通过（没预约或照片不符）、预约已过期、在黑名单中——任何一项不满足，闸机不会开门，门卫收到提示上前处理。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10 / 20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914400" cy="320040"/>
          </a:xfrm>
          <a:prstGeom prst="roundRect">
            <a:avLst>
              <a:gd name="adj" fmla="val 142857"/>
            </a:avLst>
          </a:prstGeom>
          <a:solidFill>
            <a:srgbClr val="059669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914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步骤 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50876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离校与记录归档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交流结束，下午 3 点李工从南门离开。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188720"/>
            <a:ext cx="822960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9" name="Shape 6"/>
          <p:cNvSpPr/>
          <p:nvPr/>
        </p:nvSpPr>
        <p:spPr>
          <a:xfrm>
            <a:off x="685800" y="1371600"/>
            <a:ext cx="914400" cy="274320"/>
          </a:xfrm>
          <a:prstGeom prst="roundRect">
            <a:avLst>
              <a:gd name="adj" fmla="val 100000"/>
            </a:avLst>
          </a:prstGeom>
          <a:solidFill>
            <a:srgbClr val="059669"/>
          </a:solidFill>
        </p:spPr>
      </p:sp>
      <p:sp>
        <p:nvSpPr>
          <p:cNvPr id="10" name="Text 7"/>
          <p:cNvSpPr/>
          <p:nvPr/>
        </p:nvSpPr>
        <p:spPr>
          <a:xfrm>
            <a:off x="685800" y="137160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系统自动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691640" y="1353312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离校时发生了什么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31520" y="1828800"/>
            <a:ext cx="73152" cy="73152"/>
          </a:xfrm>
          <a:prstGeom prst="ellipse">
            <a:avLst/>
          </a:prstGeom>
          <a:solidFill>
            <a:srgbClr val="059669"/>
          </a:solidFill>
        </p:spPr>
      </p:sp>
      <p:sp>
        <p:nvSpPr>
          <p:cNvPr id="13" name="Text 10"/>
          <p:cNvSpPr/>
          <p:nvPr/>
        </p:nvSpPr>
        <p:spPr>
          <a:xfrm>
            <a:off x="914400" y="1783080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李工通过闸机离开，系统记录离校时间：15:02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31520" y="2080260"/>
            <a:ext cx="73152" cy="73152"/>
          </a:xfrm>
          <a:prstGeom prst="ellipse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914400" y="2034540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通行权限自动回收，李工的人脸和二维码此后无法再进校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31520" y="2331720"/>
            <a:ext cx="73152" cy="73152"/>
          </a:xfrm>
          <a:prstGeom prst="ellipse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914400" y="2286000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本次来访记录自动归档，包含完整信息：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1005840" y="2583180"/>
            <a:ext cx="73152" cy="73152"/>
          </a:xfrm>
          <a:prstGeom prst="ellipse">
            <a:avLst/>
          </a:prstGeom>
          <a:solidFill>
            <a:srgbClr val="94A3B8"/>
          </a:solidFill>
        </p:spPr>
      </p:sp>
      <p:sp>
        <p:nvSpPr>
          <p:cNvPr id="19" name="Text 16"/>
          <p:cNvSpPr/>
          <p:nvPr/>
        </p:nvSpPr>
        <p:spPr>
          <a:xfrm>
            <a:off x="1188720" y="2537460"/>
            <a:ext cx="72694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— 访客：李工（身份证号、手机号、照片）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1005840" y="2834640"/>
            <a:ext cx="73152" cy="73152"/>
          </a:xfrm>
          <a:prstGeom prst="ellipse">
            <a:avLst/>
          </a:prstGeom>
          <a:solidFill>
            <a:srgbClr val="94A3B8"/>
          </a:solidFill>
        </p:spPr>
      </p:sp>
      <p:sp>
        <p:nvSpPr>
          <p:cNvPr id="21" name="Text 18"/>
          <p:cNvSpPr/>
          <p:nvPr/>
        </p:nvSpPr>
        <p:spPr>
          <a:xfrm>
            <a:off x="1188720" y="2788920"/>
            <a:ext cx="72694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— 被访人：张教授（计算机学院）｜ 到校：9:03 / 离校：15:02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1005840" y="3086100"/>
            <a:ext cx="73152" cy="73152"/>
          </a:xfrm>
          <a:prstGeom prst="ellipse">
            <a:avLst/>
          </a:prstGeom>
          <a:solidFill>
            <a:srgbClr val="94A3B8"/>
          </a:solidFill>
        </p:spPr>
      </p:sp>
      <p:sp>
        <p:nvSpPr>
          <p:cNvPr id="23" name="Text 20"/>
          <p:cNvSpPr/>
          <p:nvPr/>
        </p:nvSpPr>
        <p:spPr>
          <a:xfrm>
            <a:off x="1188720" y="3040380"/>
            <a:ext cx="72694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— 通行校门：南门 ｜ 来访事由：技术交流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31520" y="3337560"/>
            <a:ext cx="73152" cy="73152"/>
          </a:xfrm>
          <a:prstGeom prst="ellipse">
            <a:avLst/>
          </a:prstGeom>
          <a:solidFill>
            <a:srgbClr val="059669"/>
          </a:solidFill>
        </p:spPr>
      </p:sp>
      <p:sp>
        <p:nvSpPr>
          <p:cNvPr id="25" name="Text 22"/>
          <p:cNvSpPr/>
          <p:nvPr/>
        </p:nvSpPr>
        <p:spPr>
          <a:xfrm>
            <a:off x="914400" y="3291840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管理员随时可在后台查询这条记录，也可导出为 Excel 留档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57200" y="374904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379476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这就是完整闭环：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从预约、审批、到校、核验、通行、离校到记录归档，访客全程不需要接触纸质表单，管理员不需要手动登记，所有数据自动留存可查。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20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三种核验方式，按场景选用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核验方式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417320"/>
            <a:ext cx="26517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417320"/>
            <a:ext cx="26517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594360" y="1691640"/>
            <a:ext cx="21945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94360" y="207568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默认方式，访客无感通行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94360" y="2423160"/>
            <a:ext cx="219456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2514600"/>
            <a:ext cx="21945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闸机摄像头自动捕捉面部，与预约时上传的照片比对，1秒内出结果。支持活体检测，防止用照片或视频冒充。准确率 99.5% 以上。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46120" y="1417320"/>
            <a:ext cx="26517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46120" y="1417320"/>
            <a:ext cx="26517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Text 10"/>
          <p:cNvSpPr/>
          <p:nvPr/>
        </p:nvSpPr>
        <p:spPr>
          <a:xfrm>
            <a:off x="3474720" y="1691640"/>
            <a:ext cx="21945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证件识别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474720" y="207568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没有提前预约时的补充方式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474720" y="2423160"/>
            <a:ext cx="219456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474720" y="2514600"/>
            <a:ext cx="21945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访客在自助访客机上放身份证，系统 OCR 读取姓名和证件号，现场拍照建档。适合临时来访、没来得及预约的情况。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126480" y="1417320"/>
            <a:ext cx="26517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126480" y="1417320"/>
            <a:ext cx="26517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Text 16"/>
          <p:cNvSpPr/>
          <p:nvPr/>
        </p:nvSpPr>
        <p:spPr>
          <a:xfrm>
            <a:off x="6355080" y="1691640"/>
            <a:ext cx="21945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二维码</a:t>
            </a:r>
            <a:r>
              <a:rPr lang="zh-CN" altLang="en-US" sz="18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核验</a:t>
            </a:r>
            <a:endParaRPr lang="zh-CN" altLang="en-US" sz="1800" b="1" dirty="0">
              <a:solidFill>
                <a:srgbClr val="1E293B"/>
              </a:solidFill>
              <a:latin typeface="PingFang SC" panose="020B0400000000000000" pitchFamily="34" charset="-122"/>
              <a:ea typeface="PingFang SC" panose="020B0400000000000000" pitchFamily="34" charset="-122"/>
              <a:cs typeface="PingFang SC" panose="020B0400000000000000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355080" y="207568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人脸识别不便时的备用方式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355080" y="2423160"/>
            <a:ext cx="219456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55080" y="2514600"/>
            <a:ext cx="2194560" cy="12801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审批通过后系统生成动态二维码发到访客手机。访客在</a:t>
            </a:r>
            <a:r>
              <a:rPr lang="zh-CN" alt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扫码设备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上扫码</a:t>
            </a:r>
            <a:r>
              <a:rPr lang="zh-CN" alt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核验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，二维码加密防伪造。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20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通行权限怎么管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权限管控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71500" y="1325880"/>
            <a:ext cx="155448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571500" y="143560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第一步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71500" y="1673352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访客刷脸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263140" y="160020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→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2720340" y="1325880"/>
            <a:ext cx="155448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720340" y="143560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第二步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720340" y="1673352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身份比对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411980" y="160020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4869180" y="1325880"/>
            <a:ext cx="155448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4869180" y="143560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第三步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869180" y="1673352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权限校验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560820" y="160020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7018020" y="1325880"/>
            <a:ext cx="155448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7018020" y="1435608"/>
            <a:ext cx="15544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第四步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018020" y="1673352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闸机开门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457200" y="2468880"/>
            <a:ext cx="40233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57200" y="2468880"/>
            <a:ext cx="36576" cy="146304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685800" y="2606040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权限规则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85800" y="2944368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只在预约时段内有效，超时自动失效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85800" y="3182112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可设单次进出、当天多次、或指定日期段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85800" y="3419856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可限定从哪个校门进、能去哪栋楼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85800" y="3657600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访客离校后权限立即回收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663440" y="2468880"/>
            <a:ext cx="40233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4663440" y="2468880"/>
            <a:ext cx="36576" cy="146304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29" name="Text 26"/>
          <p:cNvSpPr/>
          <p:nvPr/>
        </p:nvSpPr>
        <p:spPr>
          <a:xfrm>
            <a:off x="4892040" y="2606040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异常处理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4892040" y="2944368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黑名单人员比对命中，闸机不开门，门卫收到告警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4892040" y="3182112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预约过期或未预约，引导到自助访客机现场登记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4892040" y="3419856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人脸比对连续失败，转人工核验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4892040" y="3657600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闸机离线时，校园服务器本地缓存可继续核验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20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来访记录怎么查、怎么用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34340" y="1371600"/>
            <a:ext cx="1965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34340" y="137160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434340" y="1481328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全部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34340" y="187452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来访记录数字化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537460" y="1371600"/>
            <a:ext cx="1965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537460" y="137160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1" name="Text 8"/>
          <p:cNvSpPr/>
          <p:nvPr/>
        </p:nvSpPr>
        <p:spPr>
          <a:xfrm>
            <a:off x="2537460" y="1481328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&lt;1秒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2537460" y="187452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按条件检索速度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40580" y="1371600"/>
            <a:ext cx="1965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40580" y="137160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5" name="Text 12"/>
          <p:cNvSpPr/>
          <p:nvPr/>
        </p:nvSpPr>
        <p:spPr>
          <a:xfrm>
            <a:off x="4640580" y="1481328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zh-CN" altLang="en-US" sz="26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长期</a:t>
            </a:r>
            <a:endParaRPr lang="zh-CN" altLang="en-US" sz="2600" b="1" dirty="0">
              <a:solidFill>
                <a:srgbClr val="2563EB"/>
              </a:solidFill>
              <a:latin typeface="Songti SC" panose="02010800040101010101" pitchFamily="34" charset="-122"/>
              <a:ea typeface="Songti SC" panose="02010800040101010101" pitchFamily="34" charset="-122"/>
              <a:cs typeface="Songti SC" panose="02010800040101010101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640580" y="187452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默认保存周期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743700" y="1371600"/>
            <a:ext cx="1965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743700" y="1371600"/>
            <a:ext cx="1965960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Text 16"/>
          <p:cNvSpPr/>
          <p:nvPr/>
        </p:nvSpPr>
        <p:spPr>
          <a:xfrm>
            <a:off x="6743700" y="1481328"/>
            <a:ext cx="1965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Excel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6743700" y="187452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一键导出格式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57200" y="2468880"/>
            <a:ext cx="40233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457200" y="2468880"/>
            <a:ext cx="36576" cy="1463040"/>
          </a:xfrm>
          <a:prstGeom prst="rect">
            <a:avLst/>
          </a:prstGeom>
          <a:solidFill>
            <a:srgbClr val="065A82"/>
          </a:solidFill>
        </p:spPr>
      </p:sp>
      <p:sp>
        <p:nvSpPr>
          <p:cNvPr id="23" name="Text 20"/>
          <p:cNvSpPr/>
          <p:nvPr/>
        </p:nvSpPr>
        <p:spPr>
          <a:xfrm>
            <a:off x="685800" y="2606040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能查什么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85800" y="2944368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按访客姓名或手机号查历史来访记录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85800" y="3182112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按时间段查某天所有来访人员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85800" y="3419856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按被访人查谁来找过某位老师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85800" y="3657600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按校门查各出入口的通行明细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4663440" y="2468880"/>
            <a:ext cx="40233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4663440" y="2468880"/>
            <a:ext cx="36576" cy="1463040"/>
          </a:xfrm>
          <a:prstGeom prst="rect">
            <a:avLst/>
          </a:prstGeom>
          <a:solidFill>
            <a:srgbClr val="1C7293"/>
          </a:solidFill>
        </p:spPr>
      </p:sp>
      <p:sp>
        <p:nvSpPr>
          <p:cNvPr id="30" name="Text 27"/>
          <p:cNvSpPr/>
          <p:nvPr/>
        </p:nvSpPr>
        <p:spPr>
          <a:xfrm>
            <a:off x="4892040" y="2606040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能统计什么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4892040" y="2944368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日/周/月来访人数趋势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4892040" y="3182112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一天中的来访高峰时段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4892040" y="3419856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哪个学院/部门来访最多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4892040" y="3657600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高频访客名单（经常来的人）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14 / 20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64008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技术架构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云端、校园服务器、终端设备三层分工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三层架构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架构说明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34440"/>
            <a:ext cx="1097280" cy="822960"/>
          </a:xfrm>
          <a:prstGeom prst="rect">
            <a:avLst/>
          </a:prstGeom>
          <a:solidFill>
            <a:srgbClr val="F1F5F9"/>
          </a:solidFill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457200" y="1234440"/>
            <a:ext cx="1097280" cy="8229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云端平台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1664208" y="12344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755648" y="13441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755648" y="16184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预约、审批、数据存储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447288" y="12344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538728" y="13441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人脸识别服务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3538728" y="16184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特征提取与比对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230368" y="12344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5321808" y="13441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数据分析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321808" y="16184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统计报表、趋势分析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013448" y="12344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7104888" y="13441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消息通知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104888" y="16184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短信、微信推送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2148840"/>
            <a:ext cx="1097280" cy="822960"/>
          </a:xfrm>
          <a:prstGeom prst="rect">
            <a:avLst/>
          </a:prstGeom>
          <a:solidFill>
            <a:srgbClr val="2563EB"/>
          </a:solidFill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457200" y="2148840"/>
            <a:ext cx="1097280" cy="8229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校园服务器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664208" y="2148840"/>
            <a:ext cx="226771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1664208" y="2148840"/>
            <a:ext cx="2267712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3" name="Text 20"/>
          <p:cNvSpPr/>
          <p:nvPr/>
        </p:nvSpPr>
        <p:spPr>
          <a:xfrm>
            <a:off x="1755648" y="2331720"/>
            <a:ext cx="208483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本地缓存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755648" y="2606040"/>
            <a:ext cx="208483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访客权限、人脸特征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041648" y="2148840"/>
            <a:ext cx="226771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041648" y="2148840"/>
            <a:ext cx="2267712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7" name="Text 24"/>
          <p:cNvSpPr/>
          <p:nvPr/>
        </p:nvSpPr>
        <p:spPr>
          <a:xfrm>
            <a:off x="4133088" y="2331720"/>
            <a:ext cx="208483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离线核验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133088" y="2606040"/>
            <a:ext cx="208483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断网时仍可刷脸通行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6419088" y="2148840"/>
            <a:ext cx="226771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6419088" y="2148840"/>
            <a:ext cx="2267712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31" name="Text 28"/>
          <p:cNvSpPr/>
          <p:nvPr/>
        </p:nvSpPr>
        <p:spPr>
          <a:xfrm>
            <a:off x="6510528" y="2331720"/>
            <a:ext cx="208483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数据同步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6510528" y="2606040"/>
            <a:ext cx="208483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与云端双向同步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457200" y="3063240"/>
            <a:ext cx="1097280" cy="822960"/>
          </a:xfrm>
          <a:prstGeom prst="rect">
            <a:avLst/>
          </a:prstGeom>
          <a:solidFill>
            <a:srgbClr val="F1F5F9"/>
          </a:solidFill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457200" y="3063240"/>
            <a:ext cx="1097280" cy="8229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终端设备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1664208" y="30632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1755648" y="31729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访客小程序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1755648" y="34472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预约、查看二维码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447288" y="30632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3538728" y="31729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人脸闸机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3538728" y="34472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刷脸通行、活体检测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5230368" y="30632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5321808" y="31729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管理后台</a:t>
            </a:r>
            <a:endParaRPr lang="en-US" sz="1300" dirty="0"/>
          </a:p>
        </p:txBody>
      </p:sp>
      <p:sp>
        <p:nvSpPr>
          <p:cNvPr id="43" name="Text 40"/>
          <p:cNvSpPr/>
          <p:nvPr/>
        </p:nvSpPr>
        <p:spPr>
          <a:xfrm>
            <a:off x="5321808" y="34472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PC 端配置和查询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7013448" y="3063240"/>
            <a:ext cx="167335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5" name="Text 42"/>
          <p:cNvSpPr/>
          <p:nvPr/>
        </p:nvSpPr>
        <p:spPr>
          <a:xfrm>
            <a:off x="7104888" y="3172968"/>
            <a:ext cx="1490472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自助访客机</a:t>
            </a:r>
            <a:endParaRPr lang="en-US" sz="1300" dirty="0"/>
          </a:p>
        </p:txBody>
      </p:sp>
      <p:sp>
        <p:nvSpPr>
          <p:cNvPr id="46" name="Text 43"/>
          <p:cNvSpPr/>
          <p:nvPr/>
        </p:nvSpPr>
        <p:spPr>
          <a:xfrm>
            <a:off x="7104888" y="3447288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现场登记、证件核验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40080" y="411480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为什么要分三层：</a:t>
            </a: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云端管数据和算法，校园服务器管本地缓存和离线容灾（断网了闸机还能用），终端是访客和管理员实际接触的设备。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51" name="Text 48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20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64008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实际价值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安全、效率、体验——说具体改善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装了这套系统，哪些事情变好了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三个改善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安全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来的人能核实清楚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5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访客必须提前预约、被访人审批通过才能进校。闸机刷脸比对身份，冒用证件进不来。黑名单自动拦截。出了事，来访记录随时可查。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效率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门卫不用手写登记了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5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访客到校直接刷脸通过，不用填表、不用核对证件、不用发临时卡。门卫从登记工作中解放出来，专注处理异常情况。审批在手机上完成，不用电话来回确认。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52400" dist="50800" dir="81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体验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访客不用在门口等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5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提前预约好，到校刷脸就进，不用排队填表。被访人自动收到到校通知，不用打电话问「你到哪了」。访客感觉这所学校办事规范、接待专业。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18 / 20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371600"/>
            <a:ext cx="685800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280160" y="148132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6" name="Text 3"/>
          <p:cNvSpPr/>
          <p:nvPr/>
        </p:nvSpPr>
        <p:spPr>
          <a:xfrm>
            <a:off x="1280160" y="148132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一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783080" y="1371600"/>
            <a:ext cx="603504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访客来校前在小程序预约，被访人手机审批，不用打电话、不用到门卫处登记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143000" y="2148840"/>
            <a:ext cx="685800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280160" y="225856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280160" y="225856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二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783080" y="2148840"/>
            <a:ext cx="603504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到校刷脸核验，闸机自动开门，同时通知被访人，访客不用等、门卫不用填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143000" y="2926080"/>
            <a:ext cx="685800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280160" y="303580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1280160" y="303580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783080" y="2926080"/>
            <a:ext cx="603504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离校后权限自动回收，来访记录自动归档，随时可查、可统计、可导出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1143000" y="3703320"/>
            <a:ext cx="685800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280160" y="381304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1280160" y="381304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四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783080" y="3703320"/>
            <a:ext cx="603504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校园服务器支持离线核验，断网时闸机照常工作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19 / 20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visitor-management/pptx-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访客管理系统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3310</Words>
  <Application>WPS 表格</Application>
  <PresentationFormat>On-screen Show (16:9)</PresentationFormat>
  <Paragraphs>570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Songti SC</vt:lpstr>
      <vt:lpstr>Songti SC</vt:lpstr>
      <vt:lpstr>PingFang SC</vt:lpstr>
      <vt:lpstr>PingFang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儷宋 Pro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访客管理系统功能介绍</dc:title>
  <dc:creator>访客管理系统</dc:creator>
  <dc:subject>PptxGenJS Presentation</dc:subject>
  <cp:lastModifiedBy>xixue</cp:lastModifiedBy>
  <cp:revision>2</cp:revision>
  <dcterms:created xsi:type="dcterms:W3CDTF">2026-07-21T03:51:49Z</dcterms:created>
  <dcterms:modified xsi:type="dcterms:W3CDTF">2026-07-21T03:51:49Z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2052-12.1.26016.26016</vt:lpwstr>
  </property>
  <property fmtid="{D5CDD505-2E9C-101B-9397-08002B2CF9AE}" pid="3" name="ICV">
    <vt:lpwstr>4F9232ACCF083F9ED5EC5E6A721D7BEC_42</vt:lpwstr>
  </property>
</Properties>
</file>