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各位领导好，今天介绍课后服务模块。这个模块解决的核心问题是：课后课程怎么管、怎么报名收费、怎么考勤退费。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分四个部分：先说问题，再讲功能模块，然后走场景，最后说价值。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传统模式有哪些问题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三个问题：选课靠纸质、延时管理混乱、退费流程繁琐。这些问题直接影响课后服务质量和家长满意度。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课程库、开课管理、餐托、考勤订单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四大功能模块覆盖课后服务全流程：课程库、开课管理、餐托、考勤订单。接下来逐个讲。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课程库管理课程档案。开课管理基于课程库创建实例。周课程按星期循环，日课程按具体日期。价格自动计算。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餐托管理是特色功能。将餐食、托管、延时服务打包为套餐。按日历选生效日，公历农历双显。自动算价，每个项目独立配置请假截止。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考勤管理统一覆盖课程和餐托。按商品类型筛选。支持考勤修正，操作留痕。状态颜色区分一目了然。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订单管理分订单记录和退款记录。退款原路返回，余额退校园账户，K12退微信。可退金额自动计算。支持Excel批量退款。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两个真实场景走一遍流程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场景一：课后兴趣班选课。以前纸质通知手动统计，现在线上开课报名支付，自动统计，分班配置标准化。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场景二：课后餐托延时服务。以前混乱管理，现在套餐组合定价，按日历选日自动算价，考勤统一管理，退费原路返回。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Before/After 对比与核心价值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6个环节逐一对比，每个都有实质性改善。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3个价值：标准、透明、安全。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总结4点，每个功能对应解决一个具体问题。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感谢，欢迎提问。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B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/Users/xixue/Library/CloudStorage/SynologyDrive-myspace/客户端项目/总务管理模块PPT/images/bg-cover_2560x144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F1B2D">
              <a:alpha val="60000"/>
            </a:srgbClr>
          </a:solidFill>
          <a:ln/>
        </p:spPr>
      </p:sp>
      <p:sp>
        <p:nvSpPr>
          <p:cNvPr id="5" name="Text 1"/>
          <p:cNvSpPr/>
          <p:nvPr/>
        </p:nvSpPr>
        <p:spPr>
          <a:xfrm>
            <a:off x="731520" y="91440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93C5FD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</a:t>
            </a:r>
            <a:endParaRPr lang="en-US" sz="1600" dirty="0"/>
          </a:p>
        </p:txBody>
      </p:sp>
      <p:sp>
        <p:nvSpPr>
          <p:cNvPr id="6" name="Text 2"/>
          <p:cNvSpPr/>
          <p:nvPr/>
        </p:nvSpPr>
        <p:spPr>
          <a:xfrm>
            <a:off x="731520" y="1371600"/>
            <a:ext cx="6400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000" b="1" spc="250" kern="0" dirty="0">
                <a:solidFill>
                  <a:srgbClr val="FFFFFF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课后服务模块</a:t>
            </a:r>
            <a:endParaRPr lang="en-US" sz="4000" dirty="0"/>
          </a:p>
        </p:txBody>
      </p:sp>
      <p:sp>
        <p:nvSpPr>
          <p:cNvPr id="7" name="Text 3"/>
          <p:cNvSpPr/>
          <p:nvPr/>
        </p:nvSpPr>
        <p:spPr>
          <a:xfrm>
            <a:off x="731520" y="2377440"/>
            <a:ext cx="5943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50000"/>
              </a:lnSpc>
              <a:buNone/>
            </a:pPr>
            <a:r>
              <a:rPr lang="en-US" sz="1600" dirty="0">
                <a:solidFill>
                  <a:srgbClr val="CBD5E1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课程库管理、开课排课、餐托套餐、考勤订单、分班配置</a:t>
            </a:r>
            <a:endParaRPr lang="en-US" sz="1600" dirty="0"/>
          </a:p>
        </p:txBody>
      </p:sp>
      <p:sp>
        <p:nvSpPr>
          <p:cNvPr id="8" name="Text 4"/>
          <p:cNvSpPr/>
          <p:nvPr/>
        </p:nvSpPr>
        <p:spPr>
          <a:xfrm>
            <a:off x="731520" y="411480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总务管理 · 功能模块介绍</a:t>
            </a:r>
            <a:endParaRPr lang="en-US" sz="1200" dirty="0"/>
          </a:p>
        </p:txBody>
      </p:sp>
      <p:sp>
        <p:nvSpPr>
          <p:cNvPr id="9" name="Text 5"/>
          <p:cNvSpPr/>
          <p:nvPr/>
        </p:nvSpPr>
        <p:spPr>
          <a:xfrm>
            <a:off x="731520" y="438912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2026年7月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目录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今天讲四件事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548640" y="1463040"/>
            <a:ext cx="3840480" cy="12801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548640" y="1463040"/>
            <a:ext cx="36576" cy="128016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7" name="Text 4"/>
          <p:cNvSpPr/>
          <p:nvPr/>
        </p:nvSpPr>
        <p:spPr>
          <a:xfrm>
            <a:off x="731520" y="164592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01</a:t>
            </a:r>
            <a:endParaRPr lang="en-US" sz="2800" dirty="0"/>
          </a:p>
        </p:txBody>
      </p:sp>
      <p:sp>
        <p:nvSpPr>
          <p:cNvPr id="8" name="Text 5"/>
          <p:cNvSpPr/>
          <p:nvPr/>
        </p:nvSpPr>
        <p:spPr>
          <a:xfrm>
            <a:off x="1554480" y="169164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课后服务的挑战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1554480" y="214884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传统模式有哪些问题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4754880" y="1463040"/>
            <a:ext cx="3840480" cy="12801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754880" y="1463040"/>
            <a:ext cx="36576" cy="128016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2" name="Text 9"/>
          <p:cNvSpPr/>
          <p:nvPr/>
        </p:nvSpPr>
        <p:spPr>
          <a:xfrm>
            <a:off x="4937760" y="164592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02</a:t>
            </a:r>
            <a:endParaRPr lang="en-US" sz="2800" dirty="0"/>
          </a:p>
        </p:txBody>
      </p:sp>
      <p:sp>
        <p:nvSpPr>
          <p:cNvPr id="13" name="Text 10"/>
          <p:cNvSpPr/>
          <p:nvPr/>
        </p:nvSpPr>
        <p:spPr>
          <a:xfrm>
            <a:off x="5760720" y="169164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核心功能模块</a:t>
            </a:r>
            <a:endParaRPr lang="en-US" sz="1700" dirty="0"/>
          </a:p>
        </p:txBody>
      </p:sp>
      <p:sp>
        <p:nvSpPr>
          <p:cNvPr id="14" name="Text 11"/>
          <p:cNvSpPr/>
          <p:nvPr/>
        </p:nvSpPr>
        <p:spPr>
          <a:xfrm>
            <a:off x="5760720" y="214884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课程库、开课管理、餐托、考勤订单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548640" y="3017520"/>
            <a:ext cx="3840480" cy="12801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548640" y="3017520"/>
            <a:ext cx="36576" cy="128016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7" name="Text 14"/>
          <p:cNvSpPr/>
          <p:nvPr/>
        </p:nvSpPr>
        <p:spPr>
          <a:xfrm>
            <a:off x="731520" y="320040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03</a:t>
            </a:r>
            <a:endParaRPr lang="en-US" sz="2800" dirty="0"/>
          </a:p>
        </p:txBody>
      </p:sp>
      <p:sp>
        <p:nvSpPr>
          <p:cNvPr id="18" name="Text 15"/>
          <p:cNvSpPr/>
          <p:nvPr/>
        </p:nvSpPr>
        <p:spPr>
          <a:xfrm>
            <a:off x="1554480" y="324612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典型应用场景</a:t>
            </a:r>
            <a:endParaRPr lang="en-US" sz="1700" dirty="0"/>
          </a:p>
        </p:txBody>
      </p:sp>
      <p:sp>
        <p:nvSpPr>
          <p:cNvPr id="19" name="Text 16"/>
          <p:cNvSpPr/>
          <p:nvPr/>
        </p:nvSpPr>
        <p:spPr>
          <a:xfrm>
            <a:off x="1554480" y="370332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两个真实场景走一遍流程</a:t>
            </a:r>
            <a:endParaRPr lang="en-US" sz="1300" dirty="0"/>
          </a:p>
        </p:txBody>
      </p:sp>
      <p:sp>
        <p:nvSpPr>
          <p:cNvPr id="20" name="Shape 17"/>
          <p:cNvSpPr/>
          <p:nvPr/>
        </p:nvSpPr>
        <p:spPr>
          <a:xfrm>
            <a:off x="4754880" y="3017520"/>
            <a:ext cx="3840480" cy="12801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21" name="Shape 18"/>
          <p:cNvSpPr/>
          <p:nvPr/>
        </p:nvSpPr>
        <p:spPr>
          <a:xfrm>
            <a:off x="4754880" y="3017520"/>
            <a:ext cx="36576" cy="128016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22" name="Text 19"/>
          <p:cNvSpPr/>
          <p:nvPr/>
        </p:nvSpPr>
        <p:spPr>
          <a:xfrm>
            <a:off x="4937760" y="320040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04</a:t>
            </a:r>
            <a:endParaRPr lang="en-US" sz="2800" dirty="0"/>
          </a:p>
        </p:txBody>
      </p:sp>
      <p:sp>
        <p:nvSpPr>
          <p:cNvPr id="23" name="Text 20"/>
          <p:cNvSpPr/>
          <p:nvPr/>
        </p:nvSpPr>
        <p:spPr>
          <a:xfrm>
            <a:off x="5760720" y="324612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价值与优势</a:t>
            </a:r>
            <a:endParaRPr lang="en-US" sz="1700" dirty="0"/>
          </a:p>
        </p:txBody>
      </p:sp>
      <p:sp>
        <p:nvSpPr>
          <p:cNvPr id="24" name="Text 21"/>
          <p:cNvSpPr/>
          <p:nvPr/>
        </p:nvSpPr>
        <p:spPr>
          <a:xfrm>
            <a:off x="5760720" y="370332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Before/After 对比与核心价值</a:t>
            </a:r>
            <a:endParaRPr lang="en-US" sz="1300" dirty="0"/>
          </a:p>
        </p:txBody>
      </p:sp>
      <p:sp>
        <p:nvSpPr>
          <p:cNvPr id="25" name="Shape 22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课后服务模块</a:t>
            </a:r>
            <a:endParaRPr lang="en-US" sz="1000" dirty="0"/>
          </a:p>
        </p:txBody>
      </p:sp>
      <p:sp>
        <p:nvSpPr>
          <p:cNvPr id="27" name="Text 24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2 / 18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F1B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4" name="Text 1"/>
          <p:cNvSpPr/>
          <p:nvPr/>
        </p:nvSpPr>
        <p:spPr>
          <a:xfrm>
            <a:off x="731520" y="109728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01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731520" y="1554480"/>
            <a:ext cx="7315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400" b="1" spc="250" kern="0" dirty="0">
                <a:solidFill>
                  <a:srgbClr val="FFFFFF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课后服务的挑战</a:t>
            </a:r>
            <a:endParaRPr lang="en-US" sz="4400" dirty="0"/>
          </a:p>
        </p:txBody>
      </p:sp>
      <p:sp>
        <p:nvSpPr>
          <p:cNvPr id="6" name="Text 3"/>
          <p:cNvSpPr/>
          <p:nvPr/>
        </p:nvSpPr>
        <p:spPr>
          <a:xfrm>
            <a:off x="731520" y="283464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传统模式有哪些问题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课后服务模块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3 / 18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传统课后服务的3个实际问题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问题在哪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365760" y="1325880"/>
            <a:ext cx="2651760" cy="2743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365760" y="1325880"/>
            <a:ext cx="36576" cy="2743200"/>
          </a:xfrm>
          <a:prstGeom prst="rect">
            <a:avLst/>
          </a:prstGeom>
          <a:solidFill>
            <a:srgbClr val="DC2626"/>
          </a:solidFill>
          <a:ln/>
        </p:spPr>
      </p:sp>
      <p:sp>
        <p:nvSpPr>
          <p:cNvPr id="7" name="Text 4"/>
          <p:cNvSpPr/>
          <p:nvPr/>
        </p:nvSpPr>
        <p:spPr>
          <a:xfrm>
            <a:off x="594360" y="155448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DC2626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问题一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594360" y="192024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选课报名靠纸质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594360" y="2423160"/>
            <a:ext cx="2194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课后兴趣班发纸质通知让学生带回家填，家长交回执，班主任手动统计人数。有人忘交、有人改选，统计费时还容易出错，分班全靠手工。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3246120" y="1325880"/>
            <a:ext cx="2651760" cy="2743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3246120" y="1325880"/>
            <a:ext cx="36576" cy="2743200"/>
          </a:xfrm>
          <a:prstGeom prst="rect">
            <a:avLst/>
          </a:prstGeom>
          <a:solidFill>
            <a:srgbClr val="DC2626"/>
          </a:solidFill>
          <a:ln/>
        </p:spPr>
      </p:sp>
      <p:sp>
        <p:nvSpPr>
          <p:cNvPr id="12" name="Text 9"/>
          <p:cNvSpPr/>
          <p:nvPr/>
        </p:nvSpPr>
        <p:spPr>
          <a:xfrm>
            <a:off x="3474720" y="155448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DC2626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问题二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3474720" y="192024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课后延时管理混乱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3474720" y="2423160"/>
            <a:ext cx="2194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课后延时服务没有统一管理平台。餐食、托管、延时混在一起，价格不透明，考勤靠老师手动点名，费用收取和对账没有标准流程。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6126480" y="1325880"/>
            <a:ext cx="2651760" cy="2743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6126480" y="1325880"/>
            <a:ext cx="36576" cy="2743200"/>
          </a:xfrm>
          <a:prstGeom prst="rect">
            <a:avLst/>
          </a:prstGeom>
          <a:solidFill>
            <a:srgbClr val="DC2626"/>
          </a:solidFill>
          <a:ln/>
        </p:spPr>
      </p:sp>
      <p:sp>
        <p:nvSpPr>
          <p:cNvPr id="17" name="Text 14"/>
          <p:cNvSpPr/>
          <p:nvPr/>
        </p:nvSpPr>
        <p:spPr>
          <a:xfrm>
            <a:off x="6355080" y="155448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DC2626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问题三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6355080" y="192024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退费流程繁琐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6355080" y="2423160"/>
            <a:ext cx="2194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学生中途退出课后班，退费靠人工计算。剩余课时多少、该退多少钱，手动算容易出错。退款记录散落，月底对账困难，家长投诉多。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课后服务模块</a:t>
            </a:r>
            <a:endParaRPr lang="en-US" sz="1000" dirty="0"/>
          </a:p>
        </p:txBody>
      </p:sp>
      <p:sp>
        <p:nvSpPr>
          <p:cNvPr id="22" name="Text 19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4 / 18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F1B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4" name="Text 1"/>
          <p:cNvSpPr/>
          <p:nvPr/>
        </p:nvSpPr>
        <p:spPr>
          <a:xfrm>
            <a:off x="731520" y="109728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02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731520" y="1554480"/>
            <a:ext cx="7315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400" b="1" spc="250" kern="0" dirty="0">
                <a:solidFill>
                  <a:srgbClr val="FFFFFF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核心功能模块</a:t>
            </a:r>
            <a:endParaRPr lang="en-US" sz="4400" dirty="0"/>
          </a:p>
        </p:txBody>
      </p:sp>
      <p:sp>
        <p:nvSpPr>
          <p:cNvPr id="6" name="Text 3"/>
          <p:cNvSpPr/>
          <p:nvPr/>
        </p:nvSpPr>
        <p:spPr>
          <a:xfrm>
            <a:off x="731520" y="283464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课程库、开课管理、餐托、考勤订单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课后服务模块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5 / 18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课后服务模块包含4个核心功能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功能总览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1837944" y="1417320"/>
            <a:ext cx="1298448" cy="228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1837944" y="1417320"/>
            <a:ext cx="1298448" cy="36576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7" name="Text 4"/>
          <p:cNvSpPr/>
          <p:nvPr/>
        </p:nvSpPr>
        <p:spPr>
          <a:xfrm>
            <a:off x="1929384" y="1691640"/>
            <a:ext cx="11155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01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1929384" y="2057400"/>
            <a:ext cx="11155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课程库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1929384" y="2423160"/>
            <a:ext cx="111556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课程档案管理</a:t>
            </a:r>
            <a:endParaRPr lang="en-US" sz="1100" dirty="0"/>
          </a:p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封面相册</a:t>
            </a:r>
            <a:endParaRPr lang="en-US" sz="1100" dirty="0"/>
          </a:p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类目年级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3227832" y="1417320"/>
            <a:ext cx="1298448" cy="228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3227832" y="1417320"/>
            <a:ext cx="1298448" cy="36576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2" name="Text 9"/>
          <p:cNvSpPr/>
          <p:nvPr/>
        </p:nvSpPr>
        <p:spPr>
          <a:xfrm>
            <a:off x="3319272" y="1691640"/>
            <a:ext cx="11155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02</a:t>
            </a:r>
            <a:endParaRPr lang="en-US" sz="2000" dirty="0"/>
          </a:p>
        </p:txBody>
      </p:sp>
      <p:sp>
        <p:nvSpPr>
          <p:cNvPr id="13" name="Text 10"/>
          <p:cNvSpPr/>
          <p:nvPr/>
        </p:nvSpPr>
        <p:spPr>
          <a:xfrm>
            <a:off x="3319272" y="2057400"/>
            <a:ext cx="11155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开课管理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3319272" y="2423160"/>
            <a:ext cx="111556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周课程/日课程</a:t>
            </a:r>
            <a:endParaRPr lang="en-US" sz="1100" dirty="0"/>
          </a:p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排课时间配置</a:t>
            </a:r>
            <a:endParaRPr lang="en-US" sz="1100" dirty="0"/>
          </a:p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价格自动计算</a:t>
            </a:r>
            <a:endParaRPr lang="en-US" sz="1100" dirty="0"/>
          </a:p>
        </p:txBody>
      </p:sp>
      <p:sp>
        <p:nvSpPr>
          <p:cNvPr id="15" name="Shape 12"/>
          <p:cNvSpPr/>
          <p:nvPr/>
        </p:nvSpPr>
        <p:spPr>
          <a:xfrm>
            <a:off x="4617720" y="1417320"/>
            <a:ext cx="1298448" cy="228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4617720" y="1417320"/>
            <a:ext cx="1298448" cy="36576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7" name="Text 14"/>
          <p:cNvSpPr/>
          <p:nvPr/>
        </p:nvSpPr>
        <p:spPr>
          <a:xfrm>
            <a:off x="4709160" y="1691640"/>
            <a:ext cx="11155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03</a:t>
            </a:r>
            <a:endParaRPr lang="en-US" sz="2000" dirty="0"/>
          </a:p>
        </p:txBody>
      </p:sp>
      <p:sp>
        <p:nvSpPr>
          <p:cNvPr id="18" name="Text 15"/>
          <p:cNvSpPr/>
          <p:nvPr/>
        </p:nvSpPr>
        <p:spPr>
          <a:xfrm>
            <a:off x="4709160" y="2057400"/>
            <a:ext cx="11155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餐托管理</a:t>
            </a:r>
            <a:endParaRPr lang="en-US" sz="1400" dirty="0"/>
          </a:p>
        </p:txBody>
      </p:sp>
      <p:sp>
        <p:nvSpPr>
          <p:cNvPr id="19" name="Text 16"/>
          <p:cNvSpPr/>
          <p:nvPr/>
        </p:nvSpPr>
        <p:spPr>
          <a:xfrm>
            <a:off x="4709160" y="2423160"/>
            <a:ext cx="111556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餐食+托管套餐</a:t>
            </a:r>
            <a:endParaRPr lang="en-US" sz="1100" dirty="0"/>
          </a:p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按日历选生效日</a:t>
            </a:r>
            <a:endParaRPr lang="en-US" sz="1100" dirty="0"/>
          </a:p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多项目组合定价</a:t>
            </a:r>
            <a:endParaRPr lang="en-US" sz="1100" dirty="0"/>
          </a:p>
        </p:txBody>
      </p:sp>
      <p:sp>
        <p:nvSpPr>
          <p:cNvPr id="20" name="Shape 17"/>
          <p:cNvSpPr/>
          <p:nvPr/>
        </p:nvSpPr>
        <p:spPr>
          <a:xfrm>
            <a:off x="6007608" y="1417320"/>
            <a:ext cx="1298448" cy="228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21" name="Shape 18"/>
          <p:cNvSpPr/>
          <p:nvPr/>
        </p:nvSpPr>
        <p:spPr>
          <a:xfrm>
            <a:off x="6007608" y="1417320"/>
            <a:ext cx="1298448" cy="36576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22" name="Text 19"/>
          <p:cNvSpPr/>
          <p:nvPr/>
        </p:nvSpPr>
        <p:spPr>
          <a:xfrm>
            <a:off x="6099048" y="1691640"/>
            <a:ext cx="11155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04</a:t>
            </a:r>
            <a:endParaRPr lang="en-US" sz="2000" dirty="0"/>
          </a:p>
        </p:txBody>
      </p:sp>
      <p:sp>
        <p:nvSpPr>
          <p:cNvPr id="23" name="Text 20"/>
          <p:cNvSpPr/>
          <p:nvPr/>
        </p:nvSpPr>
        <p:spPr>
          <a:xfrm>
            <a:off x="6099048" y="2057400"/>
            <a:ext cx="11155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考勤订单</a:t>
            </a:r>
            <a:endParaRPr lang="en-US" sz="1400" dirty="0"/>
          </a:p>
        </p:txBody>
      </p:sp>
      <p:sp>
        <p:nvSpPr>
          <p:cNvPr id="24" name="Text 21"/>
          <p:cNvSpPr/>
          <p:nvPr/>
        </p:nvSpPr>
        <p:spPr>
          <a:xfrm>
            <a:off x="6099048" y="2423160"/>
            <a:ext cx="111556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统一考勤视图</a:t>
            </a:r>
            <a:endParaRPr lang="en-US" sz="1100" dirty="0"/>
          </a:p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订单退款原路返回</a:t>
            </a:r>
            <a:endParaRPr lang="en-US" sz="1100" dirty="0"/>
          </a:p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批量退款导入</a:t>
            </a:r>
            <a:endParaRPr lang="en-US" sz="1100" dirty="0"/>
          </a:p>
        </p:txBody>
      </p:sp>
      <p:sp>
        <p:nvSpPr>
          <p:cNvPr id="25" name="Shape 22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课后服务模块</a:t>
            </a:r>
            <a:endParaRPr lang="en-US" sz="1000" dirty="0"/>
          </a:p>
        </p:txBody>
      </p:sp>
      <p:sp>
        <p:nvSpPr>
          <p:cNvPr id="27" name="Text 24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6 / 18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课程库与开课管理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课程档案+开课实例，周课程/日课程双模排课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45720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457200" y="1371600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7" name="Shape 4"/>
          <p:cNvSpPr/>
          <p:nvPr/>
        </p:nvSpPr>
        <p:spPr>
          <a:xfrm>
            <a:off x="640080" y="1645920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8" name="Text 5"/>
          <p:cNvSpPr/>
          <p:nvPr/>
        </p:nvSpPr>
        <p:spPr>
          <a:xfrm>
            <a:off x="640080" y="1645920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960120" y="14630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课程库管理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960120" y="173736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课程名称、封面、相册、类型、类目、适用年级、简介，支持上下架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66344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663440" y="1371600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3" name="Shape 10"/>
          <p:cNvSpPr/>
          <p:nvPr/>
        </p:nvSpPr>
        <p:spPr>
          <a:xfrm>
            <a:off x="4846320" y="1645920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14" name="Text 11"/>
          <p:cNvSpPr/>
          <p:nvPr/>
        </p:nvSpPr>
        <p:spPr>
          <a:xfrm>
            <a:off x="4846320" y="1645920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2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5166360" y="14630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开课实例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5166360" y="173736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基于课程库创建开课实例，设置报名日期、开课日期、排课时间、价格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45720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457200" y="2258568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9" name="Shape 16"/>
          <p:cNvSpPr/>
          <p:nvPr/>
        </p:nvSpPr>
        <p:spPr>
          <a:xfrm>
            <a:off x="640080" y="2532888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20" name="Text 17"/>
          <p:cNvSpPr/>
          <p:nvPr/>
        </p:nvSpPr>
        <p:spPr>
          <a:xfrm>
            <a:off x="640080" y="2532888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3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960120" y="2350008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双模排课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960120" y="262432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周课程按星期循环，日课程按具体日期，时间段冲突自动校验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466344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4663440" y="2258568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25" name="Shape 22"/>
          <p:cNvSpPr/>
          <p:nvPr/>
        </p:nvSpPr>
        <p:spPr>
          <a:xfrm>
            <a:off x="4846320" y="2532888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26" name="Text 23"/>
          <p:cNvSpPr/>
          <p:nvPr/>
        </p:nvSpPr>
        <p:spPr>
          <a:xfrm>
            <a:off x="4846320" y="2532888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4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5166360" y="2350008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价格自动计算</a:t>
            </a:r>
            <a:endParaRPr lang="en-US" sz="1400" dirty="0"/>
          </a:p>
        </p:txBody>
      </p:sp>
      <p:sp>
        <p:nvSpPr>
          <p:cNvPr id="28" name="Text 25"/>
          <p:cNvSpPr/>
          <p:nvPr/>
        </p:nvSpPr>
        <p:spPr>
          <a:xfrm>
            <a:off x="5166360" y="262432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总课时=开课天数，课程总价=总课时×每节单价，自动算价</a:t>
            </a:r>
            <a:endParaRPr lang="en-US" sz="1200" dirty="0"/>
          </a:p>
        </p:txBody>
      </p:sp>
      <p:sp>
        <p:nvSpPr>
          <p:cNvPr id="29" name="Shape 26"/>
          <p:cNvSpPr/>
          <p:nvPr/>
        </p:nvSpPr>
        <p:spPr>
          <a:xfrm>
            <a:off x="457200" y="3337560"/>
            <a:ext cx="8229600" cy="457200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640080" y="338328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核心价值：</a:t>
            </a:r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开课排课标准化——从纸质通知到线上开课，排课时间冲突校验，价格自动计算</a:t>
            </a:r>
            <a:endParaRPr lang="en-US" sz="1300" dirty="0"/>
          </a:p>
        </p:txBody>
      </p:sp>
      <p:sp>
        <p:nvSpPr>
          <p:cNvPr id="31" name="Shape 28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课后服务模块</a:t>
            </a:r>
            <a:endParaRPr lang="en-US" sz="1000" dirty="0"/>
          </a:p>
        </p:txBody>
      </p:sp>
      <p:sp>
        <p:nvSpPr>
          <p:cNvPr id="33" name="Text 30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7 / 18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餐托管理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餐食+托管+延时服务打包套餐，按日历选生效日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45720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457200" y="1371600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7" name="Shape 4"/>
          <p:cNvSpPr/>
          <p:nvPr/>
        </p:nvSpPr>
        <p:spPr>
          <a:xfrm>
            <a:off x="640080" y="1645920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8" name="Text 5"/>
          <p:cNvSpPr/>
          <p:nvPr/>
        </p:nvSpPr>
        <p:spPr>
          <a:xfrm>
            <a:off x="640080" y="1645920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960120" y="14630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套餐组合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960120" y="173736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一个餐托可包含多个子项目（餐食/托管/延时），每个项目独立定价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66344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663440" y="1371600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3" name="Shape 10"/>
          <p:cNvSpPr/>
          <p:nvPr/>
        </p:nvSpPr>
        <p:spPr>
          <a:xfrm>
            <a:off x="4846320" y="1645920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14" name="Text 11"/>
          <p:cNvSpPr/>
          <p:nvPr/>
        </p:nvSpPr>
        <p:spPr>
          <a:xfrm>
            <a:off x="4846320" y="1645920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2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5166360" y="14630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日历选生效日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5166360" y="173736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按日历选择生效日期，公历+农历双显，标注节日和节气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45720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457200" y="2258568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9" name="Shape 16"/>
          <p:cNvSpPr/>
          <p:nvPr/>
        </p:nvSpPr>
        <p:spPr>
          <a:xfrm>
            <a:off x="640080" y="2532888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20" name="Text 17"/>
          <p:cNvSpPr/>
          <p:nvPr/>
        </p:nvSpPr>
        <p:spPr>
          <a:xfrm>
            <a:off x="640080" y="2532888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3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960120" y="2350008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自动算价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960120" y="262432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套餐次数=生效天数，项目总价=单价×次数，套餐总价=Σ项目总价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466344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4663440" y="2258568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25" name="Shape 22"/>
          <p:cNvSpPr/>
          <p:nvPr/>
        </p:nvSpPr>
        <p:spPr>
          <a:xfrm>
            <a:off x="4846320" y="2532888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26" name="Text 23"/>
          <p:cNvSpPr/>
          <p:nvPr/>
        </p:nvSpPr>
        <p:spPr>
          <a:xfrm>
            <a:off x="4846320" y="2532888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4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5166360" y="2350008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请假截止配置</a:t>
            </a:r>
            <a:endParaRPr lang="en-US" sz="1400" dirty="0"/>
          </a:p>
        </p:txBody>
      </p:sp>
      <p:sp>
        <p:nvSpPr>
          <p:cNvPr id="28" name="Text 25"/>
          <p:cNvSpPr/>
          <p:nvPr/>
        </p:nvSpPr>
        <p:spPr>
          <a:xfrm>
            <a:off x="5166360" y="262432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每个项目可独立配置请假截止时间（开课前N小时）</a:t>
            </a:r>
            <a:endParaRPr lang="en-US" sz="1200" dirty="0"/>
          </a:p>
        </p:txBody>
      </p:sp>
      <p:sp>
        <p:nvSpPr>
          <p:cNvPr id="29" name="Shape 26"/>
          <p:cNvSpPr/>
          <p:nvPr/>
        </p:nvSpPr>
        <p:spPr>
          <a:xfrm>
            <a:off x="457200" y="3337560"/>
            <a:ext cx="8229600" cy="457200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640080" y="338328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核心价值：</a:t>
            </a:r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延时服务标准化——餐食/托管/延时打包为套餐，价格透明，按日历选日自动算价</a:t>
            </a:r>
            <a:endParaRPr lang="en-US" sz="1300" dirty="0"/>
          </a:p>
        </p:txBody>
      </p:sp>
      <p:sp>
        <p:nvSpPr>
          <p:cNvPr id="31" name="Shape 28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课后服务模块</a:t>
            </a:r>
            <a:endParaRPr lang="en-US" sz="1000" dirty="0"/>
          </a:p>
        </p:txBody>
      </p:sp>
      <p:sp>
        <p:nvSpPr>
          <p:cNvPr id="33" name="Text 30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8 / 18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考勤管理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课程考勤+餐托考勤统一视图，支持修正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45720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457200" y="1371600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7" name="Shape 4"/>
          <p:cNvSpPr/>
          <p:nvPr/>
        </p:nvSpPr>
        <p:spPr>
          <a:xfrm>
            <a:off x="640080" y="1645920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8" name="Text 5"/>
          <p:cNvSpPr/>
          <p:nvPr/>
        </p:nvSpPr>
        <p:spPr>
          <a:xfrm>
            <a:off x="640080" y="1645920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960120" y="14630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统一考勤视图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960120" y="173736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课程考勤和餐托考勤合并展示，按商品类型筛选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66344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663440" y="1371600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3" name="Shape 10"/>
          <p:cNvSpPr/>
          <p:nvPr/>
        </p:nvSpPr>
        <p:spPr>
          <a:xfrm>
            <a:off x="4846320" y="1645920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14" name="Text 11"/>
          <p:cNvSpPr/>
          <p:nvPr/>
        </p:nvSpPr>
        <p:spPr>
          <a:xfrm>
            <a:off x="4846320" y="1645920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2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5166360" y="14630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多维筛选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5166360" y="173736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按学生姓名、出勤状态、商品类型→具体课程/餐托级联筛选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45720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457200" y="2258568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9" name="Shape 16"/>
          <p:cNvSpPr/>
          <p:nvPr/>
        </p:nvSpPr>
        <p:spPr>
          <a:xfrm>
            <a:off x="640080" y="2532888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20" name="Text 17"/>
          <p:cNvSpPr/>
          <p:nvPr/>
        </p:nvSpPr>
        <p:spPr>
          <a:xfrm>
            <a:off x="640080" y="2532888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3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960120" y="2350008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考勤修正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960120" y="262432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支持修正出勤状态（出勤/旷课/请假），操作留痕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466344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4663440" y="2258568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25" name="Shape 22"/>
          <p:cNvSpPr/>
          <p:nvPr/>
        </p:nvSpPr>
        <p:spPr>
          <a:xfrm>
            <a:off x="4846320" y="2532888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26" name="Text 23"/>
          <p:cNvSpPr/>
          <p:nvPr/>
        </p:nvSpPr>
        <p:spPr>
          <a:xfrm>
            <a:off x="4846320" y="2532888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4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5166360" y="2350008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状态颜色区分</a:t>
            </a:r>
            <a:endParaRPr lang="en-US" sz="1400" dirty="0"/>
          </a:p>
        </p:txBody>
      </p:sp>
      <p:sp>
        <p:nvSpPr>
          <p:cNvPr id="28" name="Text 25"/>
          <p:cNvSpPr/>
          <p:nvPr/>
        </p:nvSpPr>
        <p:spPr>
          <a:xfrm>
            <a:off x="5166360" y="262432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出勤/旷课/请假等状态颜色区分，一目了然</a:t>
            </a:r>
            <a:endParaRPr lang="en-US" sz="1200" dirty="0"/>
          </a:p>
        </p:txBody>
      </p:sp>
      <p:sp>
        <p:nvSpPr>
          <p:cNvPr id="29" name="Shape 26"/>
          <p:cNvSpPr/>
          <p:nvPr/>
        </p:nvSpPr>
        <p:spPr>
          <a:xfrm>
            <a:off x="457200" y="3337560"/>
            <a:ext cx="8229600" cy="457200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640080" y="338328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核心价值：</a:t>
            </a:r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考勤统一管理——课程和餐托考勤合并视图，从手动点名到系统记录</a:t>
            </a:r>
            <a:endParaRPr lang="en-US" sz="1300" dirty="0"/>
          </a:p>
        </p:txBody>
      </p:sp>
      <p:sp>
        <p:nvSpPr>
          <p:cNvPr id="31" name="Shape 28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课后服务模块</a:t>
            </a:r>
            <a:endParaRPr lang="en-US" sz="1000" dirty="0"/>
          </a:p>
        </p:txBody>
      </p:sp>
      <p:sp>
        <p:nvSpPr>
          <p:cNvPr id="33" name="Text 30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9 / 18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订单与退款管理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订单记录+退款原路返回，支持批量退款导入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45720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457200" y="1371600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7" name="Shape 4"/>
          <p:cNvSpPr/>
          <p:nvPr/>
        </p:nvSpPr>
        <p:spPr>
          <a:xfrm>
            <a:off x="640080" y="1645920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8" name="Text 5"/>
          <p:cNvSpPr/>
          <p:nvPr/>
        </p:nvSpPr>
        <p:spPr>
          <a:xfrm>
            <a:off x="640080" y="1645920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960120" y="14630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订单记录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960120" y="173736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按学生/班级/日期/支付状态/商品类型筛选，含历史退款列表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66344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663440" y="1371600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3" name="Shape 10"/>
          <p:cNvSpPr/>
          <p:nvPr/>
        </p:nvSpPr>
        <p:spPr>
          <a:xfrm>
            <a:off x="4846320" y="1645920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14" name="Text 11"/>
          <p:cNvSpPr/>
          <p:nvPr/>
        </p:nvSpPr>
        <p:spPr>
          <a:xfrm>
            <a:off x="4846320" y="1645920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2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5166360" y="14630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退款原路返回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5166360" y="173736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余额支付退回校园账户，K12消费退回签约微信，资金安全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45720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457200" y="2258568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9" name="Shape 16"/>
          <p:cNvSpPr/>
          <p:nvPr/>
        </p:nvSpPr>
        <p:spPr>
          <a:xfrm>
            <a:off x="640080" y="2532888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20" name="Text 17"/>
          <p:cNvSpPr/>
          <p:nvPr/>
        </p:nvSpPr>
        <p:spPr>
          <a:xfrm>
            <a:off x="640080" y="2532888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3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960120" y="2350008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可退金额计算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960120" y="262432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自动计算可退金额=订单金额-已退金额，防止超退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466344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4663440" y="2258568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25" name="Shape 22"/>
          <p:cNvSpPr/>
          <p:nvPr/>
        </p:nvSpPr>
        <p:spPr>
          <a:xfrm>
            <a:off x="4846320" y="2532888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26" name="Text 23"/>
          <p:cNvSpPr/>
          <p:nvPr/>
        </p:nvSpPr>
        <p:spPr>
          <a:xfrm>
            <a:off x="4846320" y="2532888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4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5166360" y="2350008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批量退款</a:t>
            </a:r>
            <a:endParaRPr lang="en-US" sz="1400" dirty="0"/>
          </a:p>
        </p:txBody>
      </p:sp>
      <p:sp>
        <p:nvSpPr>
          <p:cNvPr id="28" name="Text 25"/>
          <p:cNvSpPr/>
          <p:nvPr/>
        </p:nvSpPr>
        <p:spPr>
          <a:xfrm>
            <a:off x="5166360" y="262432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Excel模板导入订单号+退款金额，异步处理，查询导入结果</a:t>
            </a:r>
            <a:endParaRPr lang="en-US" sz="1200" dirty="0"/>
          </a:p>
        </p:txBody>
      </p:sp>
      <p:sp>
        <p:nvSpPr>
          <p:cNvPr id="29" name="Shape 26"/>
          <p:cNvSpPr/>
          <p:nvPr/>
        </p:nvSpPr>
        <p:spPr>
          <a:xfrm>
            <a:off x="457200" y="3337560"/>
            <a:ext cx="8229600" cy="457200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640080" y="338328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核心价值：</a:t>
            </a:r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退费自动化——原路返回+可退金额计算+批量导入，从人工算到系统退</a:t>
            </a:r>
            <a:endParaRPr lang="en-US" sz="1300" dirty="0"/>
          </a:p>
        </p:txBody>
      </p:sp>
      <p:sp>
        <p:nvSpPr>
          <p:cNvPr id="31" name="Shape 28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课后服务模块</a:t>
            </a:r>
            <a:endParaRPr lang="en-US" sz="1000" dirty="0"/>
          </a:p>
        </p:txBody>
      </p:sp>
      <p:sp>
        <p:nvSpPr>
          <p:cNvPr id="33" name="Text 30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10 / 18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F1B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4" name="Text 1"/>
          <p:cNvSpPr/>
          <p:nvPr/>
        </p:nvSpPr>
        <p:spPr>
          <a:xfrm>
            <a:off x="731520" y="109728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03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731520" y="1554480"/>
            <a:ext cx="7315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400" b="1" spc="250" kern="0" dirty="0">
                <a:solidFill>
                  <a:srgbClr val="FFFFFF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典型应用场景</a:t>
            </a:r>
            <a:endParaRPr lang="en-US" sz="4400" dirty="0"/>
          </a:p>
        </p:txBody>
      </p:sp>
      <p:sp>
        <p:nvSpPr>
          <p:cNvPr id="6" name="Text 3"/>
          <p:cNvSpPr/>
          <p:nvPr/>
        </p:nvSpPr>
        <p:spPr>
          <a:xfrm>
            <a:off x="731520" y="283464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两个真实场景走一遍流程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课后服务模块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11 / 18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457200" y="320040"/>
            <a:ext cx="1097280" cy="320040"/>
          </a:xfrm>
          <a:prstGeom prst="roundRect">
            <a:avLst>
              <a:gd name="adj" fmla="val 142857"/>
            </a:avLst>
          </a:prstGeom>
          <a:solidFill>
            <a:srgbClr val="DC2626"/>
          </a:solidFill>
          <a:ln/>
        </p:spPr>
      </p:sp>
      <p:sp>
        <p:nvSpPr>
          <p:cNvPr id="4" name="Text 1"/>
          <p:cNvSpPr/>
          <p:nvPr/>
        </p:nvSpPr>
        <p:spPr>
          <a:xfrm>
            <a:off x="457200" y="320040"/>
            <a:ext cx="1097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场景一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1691640" y="274320"/>
            <a:ext cx="5486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课后兴趣班选课报名</a:t>
            </a:r>
            <a:endParaRPr lang="en-US" sz="2400" dirty="0"/>
          </a:p>
        </p:txBody>
      </p:sp>
      <p:sp>
        <p:nvSpPr>
          <p:cNvPr id="6" name="Shape 3"/>
          <p:cNvSpPr/>
          <p:nvPr/>
        </p:nvSpPr>
        <p:spPr>
          <a:xfrm>
            <a:off x="457200" y="1005840"/>
            <a:ext cx="4023360" cy="16459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457200" y="1005840"/>
            <a:ext cx="36576" cy="1645920"/>
          </a:xfrm>
          <a:prstGeom prst="rect">
            <a:avLst/>
          </a:prstGeom>
          <a:solidFill>
            <a:srgbClr val="DC2626"/>
          </a:solidFill>
          <a:ln/>
        </p:spPr>
      </p:sp>
      <p:sp>
        <p:nvSpPr>
          <p:cNvPr id="8" name="Text 5"/>
          <p:cNvSpPr/>
          <p:nvPr/>
        </p:nvSpPr>
        <p:spPr>
          <a:xfrm>
            <a:off x="685800" y="114300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DC2626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以前怎么做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685800" y="146304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发纸质通知让学生带回家填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685800" y="173736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家长交回执，班主任手动统计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685800" y="201168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有人忘交、有人改选，统计费时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685800" y="228600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分班全靠手工，排课冲突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4663440" y="1005840"/>
            <a:ext cx="4023360" cy="16459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>
            <a:off x="4663440" y="1005840"/>
            <a:ext cx="36576" cy="1645920"/>
          </a:xfrm>
          <a:prstGeom prst="rect">
            <a:avLst/>
          </a:prstGeom>
          <a:solidFill>
            <a:srgbClr val="059669"/>
          </a:solidFill>
          <a:ln/>
        </p:spPr>
      </p:sp>
      <p:sp>
        <p:nvSpPr>
          <p:cNvPr id="15" name="Text 12"/>
          <p:cNvSpPr/>
          <p:nvPr/>
        </p:nvSpPr>
        <p:spPr>
          <a:xfrm>
            <a:off x="4892040" y="114300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0596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现在怎么做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4892040" y="146304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管理员线上创建开课实例，上架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4892040" y="173736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家长在小程序浏览课程，报名支付</a:t>
            </a:r>
            <a:endParaRPr lang="en-US" sz="1200" dirty="0"/>
          </a:p>
        </p:txBody>
      </p:sp>
      <p:sp>
        <p:nvSpPr>
          <p:cNvPr id="18" name="Text 15"/>
          <p:cNvSpPr/>
          <p:nvPr/>
        </p:nvSpPr>
        <p:spPr>
          <a:xfrm>
            <a:off x="4892040" y="201168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系统自动统计报名人数，导出明细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4892040" y="228600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分班配置创建课后班级，分配教师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457200" y="2926080"/>
            <a:ext cx="8229600" cy="502920"/>
          </a:xfrm>
          <a:prstGeom prst="rect">
            <a:avLst/>
          </a:prstGeom>
          <a:solidFill>
            <a:srgbClr val="F0FDF4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640080" y="2971800"/>
            <a:ext cx="7863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0596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效果：</a:t>
            </a:r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选课从纸质通知到线上报名支付，统计自动化，分班标准化</a:t>
            </a:r>
            <a:endParaRPr lang="en-US" sz="1300" dirty="0"/>
          </a:p>
        </p:txBody>
      </p:sp>
      <p:sp>
        <p:nvSpPr>
          <p:cNvPr id="22" name="Shape 19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课后服务模块</a:t>
            </a:r>
            <a:endParaRPr lang="en-US" sz="1000" dirty="0"/>
          </a:p>
        </p:txBody>
      </p:sp>
      <p:sp>
        <p:nvSpPr>
          <p:cNvPr id="24" name="Text 21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12 / 18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457200" y="320040"/>
            <a:ext cx="1097280" cy="320040"/>
          </a:xfrm>
          <a:prstGeom prst="roundRect">
            <a:avLst>
              <a:gd name="adj" fmla="val 142857"/>
            </a:avLst>
          </a:prstGeom>
          <a:solidFill>
            <a:srgbClr val="DC2626"/>
          </a:solidFill>
          <a:ln/>
        </p:spPr>
      </p:sp>
      <p:sp>
        <p:nvSpPr>
          <p:cNvPr id="4" name="Text 1"/>
          <p:cNvSpPr/>
          <p:nvPr/>
        </p:nvSpPr>
        <p:spPr>
          <a:xfrm>
            <a:off x="457200" y="320040"/>
            <a:ext cx="1097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场景二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1691640" y="274320"/>
            <a:ext cx="5486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课后餐托延时服务</a:t>
            </a:r>
            <a:endParaRPr lang="en-US" sz="2400" dirty="0"/>
          </a:p>
        </p:txBody>
      </p:sp>
      <p:sp>
        <p:nvSpPr>
          <p:cNvPr id="6" name="Shape 3"/>
          <p:cNvSpPr/>
          <p:nvPr/>
        </p:nvSpPr>
        <p:spPr>
          <a:xfrm>
            <a:off x="457200" y="1005840"/>
            <a:ext cx="4023360" cy="16459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457200" y="1005840"/>
            <a:ext cx="36576" cy="1645920"/>
          </a:xfrm>
          <a:prstGeom prst="rect">
            <a:avLst/>
          </a:prstGeom>
          <a:solidFill>
            <a:srgbClr val="DC2626"/>
          </a:solidFill>
          <a:ln/>
        </p:spPr>
      </p:sp>
      <p:sp>
        <p:nvSpPr>
          <p:cNvPr id="8" name="Text 5"/>
          <p:cNvSpPr/>
          <p:nvPr/>
        </p:nvSpPr>
        <p:spPr>
          <a:xfrm>
            <a:off x="685800" y="114300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DC2626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以前怎么做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685800" y="146304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餐食、托管、延时混在一起管理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685800" y="173736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价格不透明，家长不清楚费用构成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685800" y="201168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考勤靠老师手动点名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685800" y="228600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退费靠人工计算，容易出错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4663440" y="1005840"/>
            <a:ext cx="4023360" cy="16459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>
            <a:off x="4663440" y="1005840"/>
            <a:ext cx="36576" cy="1645920"/>
          </a:xfrm>
          <a:prstGeom prst="rect">
            <a:avLst/>
          </a:prstGeom>
          <a:solidFill>
            <a:srgbClr val="059669"/>
          </a:solidFill>
          <a:ln/>
        </p:spPr>
      </p:sp>
      <p:sp>
        <p:nvSpPr>
          <p:cNvPr id="15" name="Text 12"/>
          <p:cNvSpPr/>
          <p:nvPr/>
        </p:nvSpPr>
        <p:spPr>
          <a:xfrm>
            <a:off x="4892040" y="114300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0596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现在怎么做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4892040" y="146304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餐托套餐组合定价，项目明细透明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4892040" y="173736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按日历选生效日，自动算价</a:t>
            </a:r>
            <a:endParaRPr lang="en-US" sz="1200" dirty="0"/>
          </a:p>
        </p:txBody>
      </p:sp>
      <p:sp>
        <p:nvSpPr>
          <p:cNvPr id="18" name="Text 15"/>
          <p:cNvSpPr/>
          <p:nvPr/>
        </p:nvSpPr>
        <p:spPr>
          <a:xfrm>
            <a:off x="4892040" y="201168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统一考勤视图，课程+餐托合并管理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4892040" y="228600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退款原路返回，可退金额自动计算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457200" y="2926080"/>
            <a:ext cx="8229600" cy="502920"/>
          </a:xfrm>
          <a:prstGeom prst="rect">
            <a:avLst/>
          </a:prstGeom>
          <a:solidFill>
            <a:srgbClr val="F0FDF4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640080" y="2971800"/>
            <a:ext cx="7863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0596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效果：</a:t>
            </a:r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延时服务从混乱管理到套餐标准化，价格透明，考勤统一，退费自动</a:t>
            </a:r>
            <a:endParaRPr lang="en-US" sz="1300" dirty="0"/>
          </a:p>
        </p:txBody>
      </p:sp>
      <p:sp>
        <p:nvSpPr>
          <p:cNvPr id="22" name="Shape 19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课后服务模块</a:t>
            </a:r>
            <a:endParaRPr lang="en-US" sz="1000" dirty="0"/>
          </a:p>
        </p:txBody>
      </p:sp>
      <p:sp>
        <p:nvSpPr>
          <p:cNvPr id="24" name="Text 21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13 / 18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F1B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4" name="Text 1"/>
          <p:cNvSpPr/>
          <p:nvPr/>
        </p:nvSpPr>
        <p:spPr>
          <a:xfrm>
            <a:off x="731520" y="109728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04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731520" y="1554480"/>
            <a:ext cx="7315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400" b="1" spc="250" kern="0" dirty="0">
                <a:solidFill>
                  <a:srgbClr val="FFFFFF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价值与优势</a:t>
            </a:r>
            <a:endParaRPr lang="en-US" sz="4400" dirty="0"/>
          </a:p>
        </p:txBody>
      </p:sp>
      <p:sp>
        <p:nvSpPr>
          <p:cNvPr id="6" name="Text 3"/>
          <p:cNvSpPr/>
          <p:nvPr/>
        </p:nvSpPr>
        <p:spPr>
          <a:xfrm>
            <a:off x="731520" y="283464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Before/After 对比与核心价值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课后服务模块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14 / 18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Before / After 对比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装了这套系统，哪些事情变好了</a:t>
            </a:r>
            <a:endParaRPr lang="en-US" sz="1400" dirty="0"/>
          </a:p>
        </p:txBody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63040"/>
          <a:ext cx="8229600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3383280"/>
                <a:gridCol w="3474720"/>
              </a:tblGrid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环节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以前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现在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环节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以前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现在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选课报名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纸质通知+手动统计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线上开课+小程序报名支付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排课管理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手工排课，冲突难发现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周课程/日课程双模，冲突自动校验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延时服务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餐食托管混在一起，价格不透明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餐托套餐组合定价，项目明细透明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考勤管理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老师手动点名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统一考勤视图，课程+餐托合并管理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退费流程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人工计算，记录散落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原路返回+可退金额计算+批量导入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2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7" name="Text 3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课后服务模块</a:t>
            </a:r>
            <a:endParaRPr lang="en-US" sz="1000" dirty="0"/>
          </a:p>
        </p:txBody>
      </p:sp>
      <p:sp>
        <p:nvSpPr>
          <p:cNvPr id="8" name="Text 4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15 / 18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3个核心价值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装了这套系统，带来什么改善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365760" y="1371600"/>
            <a:ext cx="2651760" cy="2926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365760" y="1371600"/>
            <a:ext cx="2651760" cy="36576"/>
          </a:xfrm>
          <a:prstGeom prst="rect">
            <a:avLst/>
          </a:prstGeom>
          <a:solidFill>
            <a:srgbClr val="059669"/>
          </a:solidFill>
          <a:ln/>
        </p:spPr>
      </p:sp>
      <p:sp>
        <p:nvSpPr>
          <p:cNvPr id="7" name="Text 4"/>
          <p:cNvSpPr/>
          <p:nvPr/>
        </p:nvSpPr>
        <p:spPr>
          <a:xfrm>
            <a:off x="594360" y="16002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0596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标准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594360" y="192024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选课排课标准化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594360" y="2468880"/>
            <a:ext cx="21945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6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课程库+开课实例，周课程/日课程双模排课，价格自动计算。从纸质通知到线上报名支付。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3246120" y="1371600"/>
            <a:ext cx="2651760" cy="2926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3246120" y="1371600"/>
            <a:ext cx="2651760" cy="36576"/>
          </a:xfrm>
          <a:prstGeom prst="rect">
            <a:avLst/>
          </a:prstGeom>
          <a:solidFill>
            <a:srgbClr val="059669"/>
          </a:solidFill>
          <a:ln/>
        </p:spPr>
      </p:sp>
      <p:sp>
        <p:nvSpPr>
          <p:cNvPr id="12" name="Text 9"/>
          <p:cNvSpPr/>
          <p:nvPr/>
        </p:nvSpPr>
        <p:spPr>
          <a:xfrm>
            <a:off x="3474720" y="16002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0596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透明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3474720" y="192024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餐托套餐透明化</a:t>
            </a:r>
            <a:endParaRPr lang="en-US" sz="1700" dirty="0"/>
          </a:p>
        </p:txBody>
      </p:sp>
      <p:sp>
        <p:nvSpPr>
          <p:cNvPr id="14" name="Text 11"/>
          <p:cNvSpPr/>
          <p:nvPr/>
        </p:nvSpPr>
        <p:spPr>
          <a:xfrm>
            <a:off x="3474720" y="2468880"/>
            <a:ext cx="21945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6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餐食/托管/延时打包为套餐，项目明细独立定价，按日历选日自动算价。价格构成清晰透明。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6126480" y="1371600"/>
            <a:ext cx="2651760" cy="2926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6126480" y="1371600"/>
            <a:ext cx="2651760" cy="36576"/>
          </a:xfrm>
          <a:prstGeom prst="rect">
            <a:avLst/>
          </a:prstGeom>
          <a:solidFill>
            <a:srgbClr val="059669"/>
          </a:solidFill>
          <a:ln/>
        </p:spPr>
      </p:sp>
      <p:sp>
        <p:nvSpPr>
          <p:cNvPr id="17" name="Text 14"/>
          <p:cNvSpPr/>
          <p:nvPr/>
        </p:nvSpPr>
        <p:spPr>
          <a:xfrm>
            <a:off x="6355080" y="16002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0596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安全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6355080" y="192024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退费资金安全</a:t>
            </a:r>
            <a:endParaRPr lang="en-US" sz="1700" dirty="0"/>
          </a:p>
        </p:txBody>
      </p:sp>
      <p:sp>
        <p:nvSpPr>
          <p:cNvPr id="19" name="Text 16"/>
          <p:cNvSpPr/>
          <p:nvPr/>
        </p:nvSpPr>
        <p:spPr>
          <a:xfrm>
            <a:off x="6355080" y="2468880"/>
            <a:ext cx="21945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6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退款原路返回（余额退校园账户，K12退微信），可退金额自动计算，防止超退。批量退款支持Excel导入。</a:t>
            </a:r>
            <a:endParaRPr lang="en-US" sz="1300" dirty="0"/>
          </a:p>
        </p:txBody>
      </p:sp>
      <p:sp>
        <p:nvSpPr>
          <p:cNvPr id="20" name="Shape 17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课后服务模块</a:t>
            </a:r>
            <a:endParaRPr lang="en-US" sz="1000" dirty="0"/>
          </a:p>
        </p:txBody>
      </p:sp>
      <p:sp>
        <p:nvSpPr>
          <p:cNvPr id="22" name="Text 19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16 / 18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总结</a:t>
            </a:r>
            <a:endParaRPr lang="en-US" sz="2600" dirty="0"/>
          </a:p>
        </p:txBody>
      </p:sp>
      <p:sp>
        <p:nvSpPr>
          <p:cNvPr id="4" name="Shape 1"/>
          <p:cNvSpPr/>
          <p:nvPr/>
        </p:nvSpPr>
        <p:spPr>
          <a:xfrm>
            <a:off x="1143000" y="1437894"/>
            <a:ext cx="685800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5" name="Shape 2"/>
          <p:cNvSpPr/>
          <p:nvPr/>
        </p:nvSpPr>
        <p:spPr>
          <a:xfrm>
            <a:off x="1325880" y="1584198"/>
            <a:ext cx="365760" cy="365760"/>
          </a:xfrm>
          <a:prstGeom prst="roundRect">
            <a:avLst>
              <a:gd name="adj" fmla="val 125000"/>
            </a:avLst>
          </a:prstGeom>
          <a:solidFill>
            <a:srgbClr val="2563EB"/>
          </a:solidFill>
          <a:ln/>
        </p:spPr>
      </p:sp>
      <p:sp>
        <p:nvSpPr>
          <p:cNvPr id="6" name="Text 3"/>
          <p:cNvSpPr/>
          <p:nvPr/>
        </p:nvSpPr>
        <p:spPr>
          <a:xfrm>
            <a:off x="1325880" y="158419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一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1828800" y="1437894"/>
            <a:ext cx="59893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课程库+开课管理解决「选课靠纸质」——线上开课报名支付，排课冲突校验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1143000" y="2324862"/>
            <a:ext cx="685800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1325880" y="2471166"/>
            <a:ext cx="365760" cy="365760"/>
          </a:xfrm>
          <a:prstGeom prst="roundRect">
            <a:avLst>
              <a:gd name="adj" fmla="val 125000"/>
            </a:avLst>
          </a:prstGeom>
          <a:solidFill>
            <a:srgbClr val="2563EB"/>
          </a:solidFill>
          <a:ln/>
        </p:spPr>
      </p:sp>
      <p:sp>
        <p:nvSpPr>
          <p:cNvPr id="10" name="Text 7"/>
          <p:cNvSpPr/>
          <p:nvPr/>
        </p:nvSpPr>
        <p:spPr>
          <a:xfrm>
            <a:off x="1325880" y="247116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二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1828800" y="2324862"/>
            <a:ext cx="59893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餐托管理解决「延时服务混乱」——套餐组合定价，按日历选日自动算价</a:t>
            </a:r>
            <a:endParaRPr lang="en-US" sz="1300" dirty="0"/>
          </a:p>
        </p:txBody>
      </p:sp>
      <p:sp>
        <p:nvSpPr>
          <p:cNvPr id="12" name="Shape 9"/>
          <p:cNvSpPr/>
          <p:nvPr/>
        </p:nvSpPr>
        <p:spPr>
          <a:xfrm>
            <a:off x="1143000" y="3211830"/>
            <a:ext cx="685800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1325880" y="3358134"/>
            <a:ext cx="365760" cy="365760"/>
          </a:xfrm>
          <a:prstGeom prst="roundRect">
            <a:avLst>
              <a:gd name="adj" fmla="val 125000"/>
            </a:avLst>
          </a:prstGeom>
          <a:solidFill>
            <a:srgbClr val="2563EB"/>
          </a:solidFill>
          <a:ln/>
        </p:spPr>
      </p:sp>
      <p:sp>
        <p:nvSpPr>
          <p:cNvPr id="14" name="Text 11"/>
          <p:cNvSpPr/>
          <p:nvPr/>
        </p:nvSpPr>
        <p:spPr>
          <a:xfrm>
            <a:off x="1325880" y="335813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三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1828800" y="3211830"/>
            <a:ext cx="59893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考勤管理解决「手动点名」——课程+餐托统一考勤视图，支持修正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1143000" y="4098798"/>
            <a:ext cx="685800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1325880" y="4245102"/>
            <a:ext cx="365760" cy="365760"/>
          </a:xfrm>
          <a:prstGeom prst="roundRect">
            <a:avLst>
              <a:gd name="adj" fmla="val 125000"/>
            </a:avLst>
          </a:prstGeom>
          <a:solidFill>
            <a:srgbClr val="2563EB"/>
          </a:solidFill>
          <a:ln/>
        </p:spPr>
      </p:sp>
      <p:sp>
        <p:nvSpPr>
          <p:cNvPr id="18" name="Text 15"/>
          <p:cNvSpPr/>
          <p:nvPr/>
        </p:nvSpPr>
        <p:spPr>
          <a:xfrm>
            <a:off x="1325880" y="424510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四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1828800" y="4098798"/>
            <a:ext cx="59893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订单退款解决「退费繁琐」——原路返回+可退金额计算+批量导入</a:t>
            </a:r>
            <a:endParaRPr lang="en-US" sz="1300" dirty="0"/>
          </a:p>
        </p:txBody>
      </p:sp>
      <p:sp>
        <p:nvSpPr>
          <p:cNvPr id="20" name="Shape 17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课后服务模块</a:t>
            </a:r>
            <a:endParaRPr lang="en-US" sz="1000" dirty="0"/>
          </a:p>
        </p:txBody>
      </p:sp>
      <p:sp>
        <p:nvSpPr>
          <p:cNvPr id="22" name="Text 19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17 / 18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F1B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/Users/xixue/Library/CloudStorage/SynologyDrive-myspace/客户端项目/总务管理模块PPT/images/bg-closing_2560x144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F1B2D">
              <a:alpha val="55000"/>
            </a:srgbClr>
          </a:solidFill>
          <a:ln/>
        </p:spPr>
      </p:sp>
      <p:sp>
        <p:nvSpPr>
          <p:cNvPr id="5" name="Text 1"/>
          <p:cNvSpPr/>
          <p:nvPr/>
        </p:nvSpPr>
        <p:spPr>
          <a:xfrm>
            <a:off x="0" y="1371600"/>
            <a:ext cx="9144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400" b="1" spc="500" kern="0" dirty="0">
                <a:solidFill>
                  <a:srgbClr val="FFFFFF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谢谢</a:t>
            </a:r>
            <a:endParaRPr lang="en-US" sz="6400" dirty="0"/>
          </a:p>
        </p:txBody>
      </p:sp>
      <p:sp>
        <p:nvSpPr>
          <p:cNvPr id="6" name="Text 2"/>
          <p:cNvSpPr/>
          <p:nvPr/>
        </p:nvSpPr>
        <p:spPr>
          <a:xfrm>
            <a:off x="0" y="256032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dirty="0">
                <a:solidFill>
                  <a:srgbClr val="CBD5E1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欢迎提问和交流</a:t>
            </a:r>
            <a:endParaRPr lang="en-US" sz="1800" dirty="0"/>
          </a:p>
        </p:txBody>
      </p:sp>
      <p:sp>
        <p:nvSpPr>
          <p:cNvPr id="7" name="Text 3"/>
          <p:cNvSpPr/>
          <p:nvPr/>
        </p:nvSpPr>
        <p:spPr>
          <a:xfrm>
            <a:off x="0" y="411480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课后服务模块  |  2026年7月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课后服务模块功能介绍</dc:title>
  <dc:subject>PptxGenJS Presentation</dc:subject>
  <dc:creator>师易智慧校园</dc:creator>
  <cp:lastModifiedBy>师易智慧校园</cp:lastModifiedBy>
  <cp:revision>1</cp:revision>
  <dcterms:created xsi:type="dcterms:W3CDTF">2026-07-21T07:03:58Z</dcterms:created>
  <dcterms:modified xsi:type="dcterms:W3CDTF">2026-07-21T07:03:58Z</dcterms:modified>
</cp:coreProperties>
</file>